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75" r:id="rId2"/>
    <p:sldMasterId id="2147483812" r:id="rId3"/>
  </p:sldMasterIdLst>
  <p:notesMasterIdLst>
    <p:notesMasterId r:id="rId33"/>
  </p:notesMasterIdLst>
  <p:handoutMasterIdLst>
    <p:handoutMasterId r:id="rId34"/>
  </p:handoutMasterIdLst>
  <p:sldIdLst>
    <p:sldId id="286" r:id="rId4"/>
    <p:sldId id="305" r:id="rId5"/>
    <p:sldId id="290" r:id="rId6"/>
    <p:sldId id="278" r:id="rId7"/>
    <p:sldId id="289" r:id="rId8"/>
    <p:sldId id="279" r:id="rId9"/>
    <p:sldId id="287" r:id="rId10"/>
    <p:sldId id="285" r:id="rId11"/>
    <p:sldId id="288" r:id="rId12"/>
    <p:sldId id="306" r:id="rId13"/>
    <p:sldId id="295" r:id="rId14"/>
    <p:sldId id="298" r:id="rId15"/>
    <p:sldId id="299" r:id="rId16"/>
    <p:sldId id="307" r:id="rId17"/>
    <p:sldId id="294" r:id="rId18"/>
    <p:sldId id="300" r:id="rId19"/>
    <p:sldId id="301" r:id="rId20"/>
    <p:sldId id="302" r:id="rId21"/>
    <p:sldId id="303" r:id="rId22"/>
    <p:sldId id="304" r:id="rId23"/>
    <p:sldId id="309" r:id="rId24"/>
    <p:sldId id="296" r:id="rId25"/>
    <p:sldId id="297" r:id="rId26"/>
    <p:sldId id="310" r:id="rId27"/>
    <p:sldId id="311" r:id="rId28"/>
    <p:sldId id="312" r:id="rId29"/>
    <p:sldId id="313" r:id="rId30"/>
    <p:sldId id="314" r:id="rId31"/>
    <p:sldId id="293" r:id="rId32"/>
  </p:sldIdLst>
  <p:sldSz cx="9144000" cy="6858000" type="screen4x3"/>
  <p:notesSz cx="7053263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0066"/>
    <a:srgbClr val="00FFCC"/>
    <a:srgbClr val="EA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styayu\AppData\Local\Temp\notesFCBCEE\Rekap%20HP%20,%20kirim%20,akumulasi%202011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istyayu\My%20Documents\ASPADIN\Air%20Nasio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40367623552031E-2"/>
          <c:y val="2.5430435579307926E-2"/>
          <c:w val="0.95335963237644794"/>
          <c:h val="0.9489492148780005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Sheet1!$C$58:$C$62</c:f>
              <c:strCache>
                <c:ptCount val="5"/>
                <c:pt idx="0">
                  <c:v> INDUSTRI MAKANAN DAN MINUMAN </c:v>
                </c:pt>
                <c:pt idx="1">
                  <c:v> INDUSTRI PENGOLAHAN TEMBAKAU</c:v>
                </c:pt>
                <c:pt idx="2">
                  <c:v> INDUSTRI KAYU, BARANG DARI KAYU DAN GABUS DAN BARANG  ANYAMAN DARI BAMBU, ROTAN  DAN SEJENISNYA </c:v>
                </c:pt>
                <c:pt idx="3">
                  <c:v> INDUSTRI KERTAS DAN BARANG DARI KERTAS; PERCETAKAN DAN  REPRODUKSI MEDIA REKAMAN </c:v>
                </c:pt>
                <c:pt idx="4">
                  <c:v> INDUSTRI FURNITUR</c:v>
                </c:pt>
              </c:strCache>
            </c:strRef>
          </c:cat>
          <c:val>
            <c:numRef>
              <c:f>Sheet1!$H$58:$H$62</c:f>
              <c:numCache>
                <c:formatCode>General</c:formatCode>
                <c:ptCount val="5"/>
                <c:pt idx="0">
                  <c:v>8.48</c:v>
                </c:pt>
                <c:pt idx="1">
                  <c:v>6.43</c:v>
                </c:pt>
                <c:pt idx="2">
                  <c:v>-2.13</c:v>
                </c:pt>
                <c:pt idx="3">
                  <c:v>-3.4</c:v>
                </c:pt>
                <c:pt idx="4">
                  <c:v>7.25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Sheet1!$C$58:$C$62</c:f>
              <c:strCache>
                <c:ptCount val="5"/>
                <c:pt idx="0">
                  <c:v> INDUSTRI MAKANAN DAN MINUMAN </c:v>
                </c:pt>
                <c:pt idx="1">
                  <c:v> INDUSTRI PENGOLAHAN TEMBAKAU</c:v>
                </c:pt>
                <c:pt idx="2">
                  <c:v> INDUSTRI KAYU, BARANG DARI KAYU DAN GABUS DAN BARANG  ANYAMAN DARI BAMBU, ROTAN  DAN SEJENISNYA </c:v>
                </c:pt>
                <c:pt idx="3">
                  <c:v> INDUSTRI KERTAS DAN BARANG DARI KERTAS; PERCETAKAN DAN  REPRODUKSI MEDIA REKAMAN </c:v>
                </c:pt>
                <c:pt idx="4">
                  <c:v> INDUSTRI FURNITUR</c:v>
                </c:pt>
              </c:strCache>
            </c:strRef>
          </c:cat>
          <c:val>
            <c:numRef>
              <c:f>Sheet1!$I$58:$I$62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3.75</c:v>
                </c:pt>
                <c:pt idx="2">
                  <c:v>2.2000000000000002</c:v>
                </c:pt>
                <c:pt idx="3">
                  <c:v>5.21</c:v>
                </c:pt>
                <c:pt idx="4">
                  <c:v>-0.03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1552"/>
        <c:axId val="15429592"/>
      </c:barChart>
      <c:catAx>
        <c:axId val="15431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429592"/>
        <c:crosses val="autoZero"/>
        <c:auto val="1"/>
        <c:lblAlgn val="ctr"/>
        <c:lblOffset val="100"/>
        <c:noMultiLvlLbl val="0"/>
      </c:catAx>
      <c:valAx>
        <c:axId val="15429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4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Sheet1!$D$4:$D$5</c:f>
              <c:strCache>
                <c:ptCount val="1"/>
                <c:pt idx="0">
                  <c:v>TW II 2015*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Sheet1!$C$6:$C$10</c:f>
              <c:strCache>
                <c:ptCount val="5"/>
                <c:pt idx="0">
                  <c:v>Industri Makanan dan Minuman </c:v>
                </c:pt>
                <c:pt idx="1">
                  <c:v>Industri Pengolahan Tembakau</c:v>
                </c:pt>
                <c:pt idx="2">
                  <c:v>Industri Kayu, Barang dari Kayu dan Gabus dan Barang Anyaman dari Bambu, Rotan dan Sejenisnya </c:v>
                </c:pt>
                <c:pt idx="3">
                  <c:v>Industri Kertas dan Barang dari Kertas; Percetakan dan Reproduksi Media Rekaman </c:v>
                </c:pt>
                <c:pt idx="4">
                  <c:v>Industri Furnitur</c:v>
                </c:pt>
              </c:strCache>
            </c:strRef>
          </c:cat>
          <c:val>
            <c:numRef>
              <c:f>Sheet1!$D$6:$D$10</c:f>
              <c:numCache>
                <c:formatCode>0.00</c:formatCode>
                <c:ptCount val="5"/>
                <c:pt idx="0">
                  <c:v>5.68</c:v>
                </c:pt>
                <c:pt idx="1">
                  <c:v>0.93</c:v>
                </c:pt>
                <c:pt idx="2">
                  <c:v>0.68</c:v>
                </c:pt>
                <c:pt idx="3">
                  <c:v>0.77</c:v>
                </c:pt>
                <c:pt idx="4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Sheet1!$E$4:$E$5</c:f>
              <c:strCache>
                <c:ptCount val="1"/>
                <c:pt idx="0">
                  <c:v>TW II  2016**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9937398260096703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937398260096592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Sheet1!$C$6:$C$10</c:f>
              <c:strCache>
                <c:ptCount val="5"/>
                <c:pt idx="0">
                  <c:v>Industri Makanan dan Minuman </c:v>
                </c:pt>
                <c:pt idx="1">
                  <c:v>Industri Pengolahan Tembakau</c:v>
                </c:pt>
                <c:pt idx="2">
                  <c:v>Industri Kayu, Barang dari Kayu dan Gabus dan Barang Anyaman dari Bambu, Rotan dan Sejenisnya </c:v>
                </c:pt>
                <c:pt idx="3">
                  <c:v>Industri Kertas dan Barang dari Kertas; Percetakan dan Reproduksi Media Rekaman </c:v>
                </c:pt>
                <c:pt idx="4">
                  <c:v>Industri Furnitur</c:v>
                </c:pt>
              </c:strCache>
            </c:strRef>
          </c:cat>
          <c:val>
            <c:numRef>
              <c:f>Sheet1!$E$6:$E$10</c:f>
              <c:numCache>
                <c:formatCode>0.00</c:formatCode>
                <c:ptCount val="5"/>
                <c:pt idx="0">
                  <c:v>6.1</c:v>
                </c:pt>
                <c:pt idx="1">
                  <c:v>0.95</c:v>
                </c:pt>
                <c:pt idx="2">
                  <c:v>0.65</c:v>
                </c:pt>
                <c:pt idx="3">
                  <c:v>0.73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32728"/>
        <c:axId val="15434688"/>
        <c:axId val="0"/>
      </c:bar3DChart>
      <c:catAx>
        <c:axId val="15432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34688"/>
        <c:crosses val="autoZero"/>
        <c:auto val="1"/>
        <c:lblAlgn val="ctr"/>
        <c:lblOffset val="100"/>
        <c:noMultiLvlLbl val="0"/>
      </c:catAx>
      <c:valAx>
        <c:axId val="1543468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5432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Sheet1!$H$30:$H$31</c:f>
              <c:strCache>
                <c:ptCount val="1"/>
                <c:pt idx="0">
                  <c:v>2015 TW II *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245099203536772E-2"/>
                  <c:y val="-1.646113394807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04249336280643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83824402652579E-2"/>
                  <c:y val="-5.173499240825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612748008841929E-3"/>
                  <c:y val="-4.468022071621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8.936044143243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Sheet1!$C$32:$C$36</c:f>
              <c:strCache>
                <c:ptCount val="5"/>
                <c:pt idx="0">
                  <c:v>Industri Makanan dan Minuman </c:v>
                </c:pt>
                <c:pt idx="1">
                  <c:v>Industri Pengolahan Tembakau</c:v>
                </c:pt>
                <c:pt idx="2">
                  <c:v>Industri Kayu, Barang dari Kayu dan Gabus dan Barang Anyaman dari Bambu, Rotan dan Sejenisnya </c:v>
                </c:pt>
                <c:pt idx="3">
                  <c:v>Industri Kertas dan Barang dari Kertas; Percetakan dan Reproduksi Media Rekaman </c:v>
                </c:pt>
                <c:pt idx="4">
                  <c:v>Industri Furnitur</c:v>
                </c:pt>
              </c:strCache>
            </c:strRef>
          </c:cat>
          <c:val>
            <c:numRef>
              <c:f>Sheet1!$H$32:$H$36</c:f>
              <c:numCache>
                <c:formatCode>General</c:formatCode>
                <c:ptCount val="5"/>
                <c:pt idx="0">
                  <c:v>31.12</c:v>
                </c:pt>
                <c:pt idx="1">
                  <c:v>5.09</c:v>
                </c:pt>
                <c:pt idx="2">
                  <c:v>3.72</c:v>
                </c:pt>
                <c:pt idx="3">
                  <c:v>4.24</c:v>
                </c:pt>
                <c:pt idx="4">
                  <c:v>1.54</c:v>
                </c:pt>
              </c:numCache>
            </c:numRef>
          </c:val>
        </c:ser>
        <c:ser>
          <c:idx val="1"/>
          <c:order val="1"/>
          <c:tx>
            <c:strRef>
              <c:f>Sheet1!$I$30:$I$31</c:f>
              <c:strCache>
                <c:ptCount val="1"/>
                <c:pt idx="0">
                  <c:v>2016 TW II**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8582935229419E-2"/>
                  <c:y val="-1.664203977335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04249336280643E-2"/>
                  <c:y val="-3.2922267896159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47223871677094E-2"/>
                  <c:y val="-5.408658297226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367648805305157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285949070792901E-2"/>
                  <c:y val="-9.171203199644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Sheet1!$C$32:$C$36</c:f>
              <c:strCache>
                <c:ptCount val="5"/>
                <c:pt idx="0">
                  <c:v>Industri Makanan dan Minuman </c:v>
                </c:pt>
                <c:pt idx="1">
                  <c:v>Industri Pengolahan Tembakau</c:v>
                </c:pt>
                <c:pt idx="2">
                  <c:v>Industri Kayu, Barang dari Kayu dan Gabus dan Barang Anyaman dari Bambu, Rotan dan Sejenisnya </c:v>
                </c:pt>
                <c:pt idx="3">
                  <c:v>Industri Kertas dan Barang dari Kertas; Percetakan dan Reproduksi Media Rekaman </c:v>
                </c:pt>
                <c:pt idx="4">
                  <c:v>Industri Furnitur</c:v>
                </c:pt>
              </c:strCache>
            </c:strRef>
          </c:cat>
          <c:val>
            <c:numRef>
              <c:f>Sheet1!$I$32:$I$36</c:f>
              <c:numCache>
                <c:formatCode>General</c:formatCode>
                <c:ptCount val="5"/>
                <c:pt idx="0">
                  <c:v>33.26</c:v>
                </c:pt>
                <c:pt idx="1">
                  <c:v>5.18</c:v>
                </c:pt>
                <c:pt idx="2">
                  <c:v>3.56</c:v>
                </c:pt>
                <c:pt idx="3">
                  <c:v>3.98</c:v>
                </c:pt>
                <c:pt idx="4">
                  <c:v>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9200"/>
        <c:axId val="15428808"/>
        <c:axId val="0"/>
      </c:bar3DChart>
      <c:catAx>
        <c:axId val="1542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15428808"/>
        <c:crosses val="autoZero"/>
        <c:auto val="1"/>
        <c:lblAlgn val="ctr"/>
        <c:lblOffset val="100"/>
        <c:noMultiLvlLbl val="0"/>
      </c:catAx>
      <c:valAx>
        <c:axId val="15428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429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98329702934216E-2"/>
          <c:y val="3.3088235294117654E-2"/>
          <c:w val="0.97054662878355957"/>
          <c:h val="0.91911764705882359"/>
        </c:manualLayout>
      </c:layout>
      <c:pie3DChart>
        <c:varyColors val="1"/>
        <c:ser>
          <c:idx val="1"/>
          <c:order val="0"/>
          <c:explosion val="25"/>
          <c:dLbls>
            <c:dLbl>
              <c:idx val="0"/>
              <c:layout>
                <c:manualLayout>
                  <c:x val="-0.14168923884514442"/>
                  <c:y val="0.106447189790931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416692913385878E-2"/>
                  <c:y val="-0.2798669562856368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123380577427821"/>
                  <c:y val="0.1267834193139650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Sheet3!$F$22:$H$22</c:f>
              <c:numCache>
                <c:formatCode>0\ "ml"</c:formatCode>
                <c:ptCount val="3"/>
                <c:pt idx="0">
                  <c:v>240</c:v>
                </c:pt>
                <c:pt idx="1">
                  <c:v>600</c:v>
                </c:pt>
                <c:pt idx="2">
                  <c:v>1500</c:v>
                </c:pt>
              </c:numCache>
            </c:numRef>
          </c:cat>
          <c:val>
            <c:numRef>
              <c:f>Sheet3!$G$13:$G$15</c:f>
              <c:numCache>
                <c:formatCode>_(* #,##0_);_(* \(#,##0\);_(* "-"??_);_(@_)</c:formatCode>
                <c:ptCount val="3"/>
                <c:pt idx="0">
                  <c:v>3006000000000</c:v>
                </c:pt>
                <c:pt idx="1">
                  <c:v>4208400000000</c:v>
                </c:pt>
                <c:pt idx="2">
                  <c:v>2805600000000</c:v>
                </c:pt>
              </c:numCache>
            </c:numRef>
          </c:val>
        </c:ser>
        <c:ser>
          <c:idx val="0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Sheet3!$F$22:$H$22</c:f>
              <c:numCache>
                <c:formatCode>0\ "ml"</c:formatCode>
                <c:ptCount val="3"/>
                <c:pt idx="0">
                  <c:v>240</c:v>
                </c:pt>
                <c:pt idx="1">
                  <c:v>600</c:v>
                </c:pt>
                <c:pt idx="2">
                  <c:v>1500</c:v>
                </c:pt>
              </c:numCache>
            </c:numRef>
          </c:cat>
          <c:val>
            <c:numRef>
              <c:f>Sheet3!$F$13:$F$15</c:f>
              <c:numCache>
                <c:formatCode>0\ "ml"</c:formatCode>
                <c:ptCount val="3"/>
                <c:pt idx="0">
                  <c:v>240</c:v>
                </c:pt>
                <c:pt idx="1">
                  <c:v>600</c:v>
                </c:pt>
                <c:pt idx="2">
                  <c:v>1500</c:v>
                </c:pt>
              </c:numCache>
            </c:numRef>
          </c:val>
        </c:ser>
        <c:ser>
          <c:idx val="2"/>
          <c:order val="2"/>
          <c:tx>
            <c:strRef>
              <c:f>Sheet3!$G$13:$G$15</c:f>
              <c:strCache>
                <c:ptCount val="1"/>
                <c:pt idx="0">
                  <c:v> 3,006,000,000,000   4,208,400,000,000   2,805,600,000,000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Sheet3!$F$13:$F$15</c:f>
              <c:numCache>
                <c:formatCode>0\ "ml"</c:formatCode>
                <c:ptCount val="3"/>
                <c:pt idx="0">
                  <c:v>240</c:v>
                </c:pt>
                <c:pt idx="1">
                  <c:v>600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5291776027996505E-2"/>
          <c:w val="1"/>
          <c:h val="0.9096347331583553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-0.1423139237491782"/>
                  <c:y val="-1.024803149606299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sz="1200" b="1" dirty="0" smtClean="0">
                        <a:latin typeface="Calibri" pitchFamily="34" charset="0"/>
                        <a:cs typeface="Calibri" pitchFamily="34" charset="0"/>
                      </a:rPr>
                      <a:t>JABODETABEK</a:t>
                    </a:r>
                    <a:r>
                      <a:rPr lang="en-US" sz="1200" b="1" dirty="0">
                        <a:latin typeface="Calibri" pitchFamily="34" charset="0"/>
                        <a:cs typeface="Calibri" pitchFamily="34" charset="0"/>
                      </a:rPr>
                      <a:t>
39%</a:t>
                    </a:r>
                    <a:endParaRPr lang="en-US" sz="16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389879417953162"/>
                  <c:y val="-0.1907335958005249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sz="1000" b="1" dirty="0"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en-US" sz="1000" b="1" dirty="0" smtClean="0">
                        <a:latin typeface="Calibri" pitchFamily="34" charset="0"/>
                        <a:cs typeface="Calibri" pitchFamily="34" charset="0"/>
                      </a:rPr>
                      <a:t> JAWA (NON JABODETABEK) </a:t>
                    </a:r>
                    <a:r>
                      <a:rPr lang="en-US" sz="1000" b="1" dirty="0">
                        <a:latin typeface="Calibri" pitchFamily="34" charset="0"/>
                        <a:cs typeface="Calibri" pitchFamily="34" charset="0"/>
                      </a:rPr>
                      <a:t>
40%</a:t>
                    </a:r>
                    <a:endParaRPr lang="en-US" sz="11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21153224958539E-2"/>
                  <c:y val="3.33333333333333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'C:\Documents and Settings\listyayu\My Documents\ASPADIN\[data air nasional REV1.xls]REV '!$E$75:$G$75</c:f>
              <c:strCache>
                <c:ptCount val="3"/>
                <c:pt idx="0">
                  <c:v>DKI</c:v>
                </c:pt>
                <c:pt idx="1">
                  <c:v>PULAU JAWA</c:v>
                </c:pt>
                <c:pt idx="2">
                  <c:v>OTHERS</c:v>
                </c:pt>
              </c:strCache>
            </c:strRef>
          </c:cat>
          <c:val>
            <c:numRef>
              <c:f>'C:\Documents and Settings\listyayu\My Documents\ASPADIN\[data air nasional REV1.xls]REV '!$E$76:$G$76</c:f>
              <c:numCache>
                <c:formatCode>General</c:formatCode>
                <c:ptCount val="3"/>
                <c:pt idx="0">
                  <c:v>0.39000000000000362</c:v>
                </c:pt>
                <c:pt idx="1">
                  <c:v>0.4</c:v>
                </c:pt>
                <c:pt idx="2">
                  <c:v>0.21000000000000021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12736-8AE8-41CA-8280-434BEC01ED7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11E2130-135C-4BA1-A42E-8199A152A9F1}">
      <dgm:prSet phldrT="[Text]" custT="1"/>
      <dgm:spPr/>
      <dgm:t>
        <a:bodyPr/>
        <a:lstStyle/>
        <a:p>
          <a:pPr algn="ctr"/>
          <a:r>
            <a:rPr lang="en-US" sz="2800" dirty="0" smtClean="0"/>
            <a:t>1973</a:t>
          </a:r>
          <a:endParaRPr lang="en-US" sz="2800" dirty="0"/>
        </a:p>
      </dgm:t>
    </dgm:pt>
    <dgm:pt modelId="{493B8DFF-CA72-42A0-9B3E-9E9B81ADC0AF}" type="parTrans" cxnId="{AF28E9F7-ABCF-4892-82D4-850986C70A12}">
      <dgm:prSet/>
      <dgm:spPr/>
      <dgm:t>
        <a:bodyPr/>
        <a:lstStyle/>
        <a:p>
          <a:endParaRPr lang="en-US"/>
        </a:p>
      </dgm:t>
    </dgm:pt>
    <dgm:pt modelId="{658D16ED-9893-47FC-9D03-201218B93A76}" type="sibTrans" cxnId="{AF28E9F7-ABCF-4892-82D4-850986C70A12}">
      <dgm:prSet/>
      <dgm:spPr/>
      <dgm:t>
        <a:bodyPr/>
        <a:lstStyle/>
        <a:p>
          <a:endParaRPr lang="en-US"/>
        </a:p>
      </dgm:t>
    </dgm:pt>
    <dgm:pt modelId="{BCDC7490-2CAF-4D50-AAE2-7C59CDECD449}">
      <dgm:prSet phldrT="[Text]" custT="1"/>
      <dgm:spPr/>
      <dgm:t>
        <a:bodyPr/>
        <a:lstStyle/>
        <a:p>
          <a:r>
            <a:rPr lang="en-US" sz="2800" dirty="0" smtClean="0"/>
            <a:t>2015</a:t>
          </a:r>
          <a:endParaRPr lang="en-US" sz="2800" dirty="0"/>
        </a:p>
      </dgm:t>
    </dgm:pt>
    <dgm:pt modelId="{ECF6AB84-EB97-4F74-84A8-0267BDC43E2A}" type="parTrans" cxnId="{1646361C-1B98-4202-8E60-8569DF665BA2}">
      <dgm:prSet/>
      <dgm:spPr/>
      <dgm:t>
        <a:bodyPr/>
        <a:lstStyle/>
        <a:p>
          <a:endParaRPr lang="en-US"/>
        </a:p>
      </dgm:t>
    </dgm:pt>
    <dgm:pt modelId="{734600BD-19F1-4040-9CA6-00FB0B2BF27C}" type="sibTrans" cxnId="{1646361C-1B98-4202-8E60-8569DF665BA2}">
      <dgm:prSet/>
      <dgm:spPr/>
      <dgm:t>
        <a:bodyPr/>
        <a:lstStyle/>
        <a:p>
          <a:endParaRPr lang="en-US"/>
        </a:p>
      </dgm:t>
    </dgm:pt>
    <dgm:pt modelId="{1EEE1F1E-55E4-4C25-9872-1A9DEEB39490}">
      <dgm:prSet phldrT="[Text]" custT="1"/>
      <dgm:spPr/>
      <dgm:t>
        <a:bodyPr/>
        <a:lstStyle/>
        <a:p>
          <a:pPr algn="ctr"/>
          <a:r>
            <a:rPr lang="en-US" sz="2800" dirty="0" smtClean="0"/>
            <a:t>2016</a:t>
          </a:r>
          <a:endParaRPr lang="en-US" sz="2800" dirty="0"/>
        </a:p>
      </dgm:t>
    </dgm:pt>
    <dgm:pt modelId="{9BCF18F7-AA2F-4539-98C1-E48BC6382BA9}" type="parTrans" cxnId="{045AEFE5-6845-4622-AA8E-F26259ED7D89}">
      <dgm:prSet/>
      <dgm:spPr/>
      <dgm:t>
        <a:bodyPr/>
        <a:lstStyle/>
        <a:p>
          <a:endParaRPr lang="en-US"/>
        </a:p>
      </dgm:t>
    </dgm:pt>
    <dgm:pt modelId="{2468EBEF-5B13-4707-B9B8-15E07B0899C0}" type="sibTrans" cxnId="{045AEFE5-6845-4622-AA8E-F26259ED7D89}">
      <dgm:prSet/>
      <dgm:spPr/>
      <dgm:t>
        <a:bodyPr/>
        <a:lstStyle/>
        <a:p>
          <a:endParaRPr lang="en-US"/>
        </a:p>
      </dgm:t>
    </dgm:pt>
    <dgm:pt modelId="{A16455FD-C89A-4F35-AEBF-AA8D0E903E1E}">
      <dgm:prSet phldrT="[Text]"/>
      <dgm:spPr/>
      <dgm:t>
        <a:bodyPr/>
        <a:lstStyle/>
        <a:p>
          <a:r>
            <a:rPr lang="en-US" dirty="0" smtClean="0"/>
            <a:t>2-10-’91</a:t>
          </a:r>
          <a:endParaRPr lang="en-US" dirty="0"/>
        </a:p>
      </dgm:t>
    </dgm:pt>
    <dgm:pt modelId="{795AEE1A-4393-4D3E-BB21-B720D57DB4B8}" type="parTrans" cxnId="{95C17B2D-18F4-48AC-B5E3-7B9576A4CE3D}">
      <dgm:prSet/>
      <dgm:spPr/>
      <dgm:t>
        <a:bodyPr/>
        <a:lstStyle/>
        <a:p>
          <a:endParaRPr lang="en-US"/>
        </a:p>
      </dgm:t>
    </dgm:pt>
    <dgm:pt modelId="{9F783EF3-6235-48E2-8E03-0935365CA6BD}" type="sibTrans" cxnId="{95C17B2D-18F4-48AC-B5E3-7B9576A4CE3D}">
      <dgm:prSet/>
      <dgm:spPr/>
      <dgm:t>
        <a:bodyPr/>
        <a:lstStyle/>
        <a:p>
          <a:endParaRPr lang="en-US"/>
        </a:p>
      </dgm:t>
    </dgm:pt>
    <dgm:pt modelId="{1FBAB64C-8614-4775-BF2B-C783E93DE27D}" type="pres">
      <dgm:prSet presAssocID="{D6E12736-8AE8-41CA-8280-434BEC01ED72}" presName="arrowDiagram" presStyleCnt="0">
        <dgm:presLayoutVars>
          <dgm:chMax val="5"/>
          <dgm:dir/>
          <dgm:resizeHandles val="exact"/>
        </dgm:presLayoutVars>
      </dgm:prSet>
      <dgm:spPr/>
    </dgm:pt>
    <dgm:pt modelId="{B0E9D0CA-8497-44D3-9C12-21326CE22736}" type="pres">
      <dgm:prSet presAssocID="{D6E12736-8AE8-41CA-8280-434BEC01ED72}" presName="arrow" presStyleLbl="bgShp" presStyleIdx="0" presStyleCnt="1" custScaleX="111328" custLinFactNeighborX="1172"/>
      <dgm:spPr/>
    </dgm:pt>
    <dgm:pt modelId="{51F67FFD-D416-41AB-BA0F-F08E7C00BCD5}" type="pres">
      <dgm:prSet presAssocID="{D6E12736-8AE8-41CA-8280-434BEC01ED72}" presName="arrowDiagram4" presStyleCnt="0"/>
      <dgm:spPr/>
    </dgm:pt>
    <dgm:pt modelId="{33198E8C-8B93-4E79-BF10-4623D4D7DA9E}" type="pres">
      <dgm:prSet presAssocID="{211E2130-135C-4BA1-A42E-8199A152A9F1}" presName="bullet4a" presStyleLbl="node1" presStyleIdx="0" presStyleCnt="4" custLinFactY="-84511" custLinFactNeighborY="-100000"/>
      <dgm:spPr/>
    </dgm:pt>
    <dgm:pt modelId="{85BA1600-151E-4AD2-A611-216CCFAF003B}" type="pres">
      <dgm:prSet presAssocID="{211E2130-135C-4BA1-A42E-8199A152A9F1}" presName="textBox4a" presStyleLbl="revTx" presStyleIdx="0" presStyleCnt="4" custScaleX="72588" custScaleY="41162" custLinFactY="-13242" custLinFactNeighborX="-5633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3F96B-6782-49AF-9149-3729D04C39B1}" type="pres">
      <dgm:prSet presAssocID="{A16455FD-C89A-4F35-AEBF-AA8D0E903E1E}" presName="bullet4b" presStyleLbl="node1" presStyleIdx="1" presStyleCnt="4"/>
      <dgm:spPr/>
    </dgm:pt>
    <dgm:pt modelId="{9D10B3AE-B9C0-4CF9-BAB4-7D9681C4A0CC}" type="pres">
      <dgm:prSet presAssocID="{A16455FD-C89A-4F35-AEBF-AA8D0E903E1E}" presName="textBox4b" presStyleLbl="revTx" presStyleIdx="1" presStyleCnt="4" custScaleY="33218" custLinFactNeighborX="-48598" custLinFactNeighborY="-66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E1992-B16E-4E31-A08C-8480BE6326F1}" type="pres">
      <dgm:prSet presAssocID="{BCDC7490-2CAF-4D50-AAE2-7C59CDECD449}" presName="bullet4c" presStyleLbl="node1" presStyleIdx="2" presStyleCnt="4"/>
      <dgm:spPr/>
    </dgm:pt>
    <dgm:pt modelId="{A9DBC010-43C2-42ED-90FD-17CA1318FCB3}" type="pres">
      <dgm:prSet presAssocID="{BCDC7490-2CAF-4D50-AAE2-7C59CDECD449}" presName="textBox4c" presStyleLbl="revTx" presStyleIdx="2" presStyleCnt="4" custScaleY="18165" custLinFactNeighborX="-49494" custLinFactNeighborY="-66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27320-8A48-4E65-8F5B-82A911451E80}" type="pres">
      <dgm:prSet presAssocID="{1EEE1F1E-55E4-4C25-9872-1A9DEEB39490}" presName="bullet4d" presStyleLbl="node1" presStyleIdx="3" presStyleCnt="4"/>
      <dgm:spPr/>
    </dgm:pt>
    <dgm:pt modelId="{F3DE496F-47B5-457A-9029-89F4902783BB}" type="pres">
      <dgm:prSet presAssocID="{1EEE1F1E-55E4-4C25-9872-1A9DEEB39490}" presName="textBox4d" presStyleLbl="revTx" presStyleIdx="3" presStyleCnt="4" custScaleY="16789" custLinFactNeighborX="-49665" custLinFactNeighborY="-6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8E9F7-ABCF-4892-82D4-850986C70A12}" srcId="{D6E12736-8AE8-41CA-8280-434BEC01ED72}" destId="{211E2130-135C-4BA1-A42E-8199A152A9F1}" srcOrd="0" destOrd="0" parTransId="{493B8DFF-CA72-42A0-9B3E-9E9B81ADC0AF}" sibTransId="{658D16ED-9893-47FC-9D03-201218B93A76}"/>
    <dgm:cxn modelId="{044812AE-A34B-4B27-8ABF-5A036A9F7352}" type="presOf" srcId="{211E2130-135C-4BA1-A42E-8199A152A9F1}" destId="{85BA1600-151E-4AD2-A611-216CCFAF003B}" srcOrd="0" destOrd="0" presId="urn:microsoft.com/office/officeart/2005/8/layout/arrow2"/>
    <dgm:cxn modelId="{1646361C-1B98-4202-8E60-8569DF665BA2}" srcId="{D6E12736-8AE8-41CA-8280-434BEC01ED72}" destId="{BCDC7490-2CAF-4D50-AAE2-7C59CDECD449}" srcOrd="2" destOrd="0" parTransId="{ECF6AB84-EB97-4F74-84A8-0267BDC43E2A}" sibTransId="{734600BD-19F1-4040-9CA6-00FB0B2BF27C}"/>
    <dgm:cxn modelId="{95C17B2D-18F4-48AC-B5E3-7B9576A4CE3D}" srcId="{D6E12736-8AE8-41CA-8280-434BEC01ED72}" destId="{A16455FD-C89A-4F35-AEBF-AA8D0E903E1E}" srcOrd="1" destOrd="0" parTransId="{795AEE1A-4393-4D3E-BB21-B720D57DB4B8}" sibTransId="{9F783EF3-6235-48E2-8E03-0935365CA6BD}"/>
    <dgm:cxn modelId="{1F20EB92-CA0E-4A0F-A575-3E68EA80354B}" type="presOf" srcId="{A16455FD-C89A-4F35-AEBF-AA8D0E903E1E}" destId="{9D10B3AE-B9C0-4CF9-BAB4-7D9681C4A0CC}" srcOrd="0" destOrd="0" presId="urn:microsoft.com/office/officeart/2005/8/layout/arrow2"/>
    <dgm:cxn modelId="{B4CBE9E0-5B36-4D1C-BFAE-17FC50DC5291}" type="presOf" srcId="{D6E12736-8AE8-41CA-8280-434BEC01ED72}" destId="{1FBAB64C-8614-4775-BF2B-C783E93DE27D}" srcOrd="0" destOrd="0" presId="urn:microsoft.com/office/officeart/2005/8/layout/arrow2"/>
    <dgm:cxn modelId="{045AEFE5-6845-4622-AA8E-F26259ED7D89}" srcId="{D6E12736-8AE8-41CA-8280-434BEC01ED72}" destId="{1EEE1F1E-55E4-4C25-9872-1A9DEEB39490}" srcOrd="3" destOrd="0" parTransId="{9BCF18F7-AA2F-4539-98C1-E48BC6382BA9}" sibTransId="{2468EBEF-5B13-4707-B9B8-15E07B0899C0}"/>
    <dgm:cxn modelId="{8B2B8AE1-5685-4445-AF64-15684AFBA22D}" type="presOf" srcId="{BCDC7490-2CAF-4D50-AAE2-7C59CDECD449}" destId="{A9DBC010-43C2-42ED-90FD-17CA1318FCB3}" srcOrd="0" destOrd="0" presId="urn:microsoft.com/office/officeart/2005/8/layout/arrow2"/>
    <dgm:cxn modelId="{F66E6E71-B2DE-438B-960E-E15B94D20C16}" type="presOf" srcId="{1EEE1F1E-55E4-4C25-9872-1A9DEEB39490}" destId="{F3DE496F-47B5-457A-9029-89F4902783BB}" srcOrd="0" destOrd="0" presId="urn:microsoft.com/office/officeart/2005/8/layout/arrow2"/>
    <dgm:cxn modelId="{9F3677FE-0319-4A4A-8D32-1550CA9979D7}" type="presParOf" srcId="{1FBAB64C-8614-4775-BF2B-C783E93DE27D}" destId="{B0E9D0CA-8497-44D3-9C12-21326CE22736}" srcOrd="0" destOrd="0" presId="urn:microsoft.com/office/officeart/2005/8/layout/arrow2"/>
    <dgm:cxn modelId="{33D35DF6-B5D1-4A9A-8B0F-D48D2D4B59E7}" type="presParOf" srcId="{1FBAB64C-8614-4775-BF2B-C783E93DE27D}" destId="{51F67FFD-D416-41AB-BA0F-F08E7C00BCD5}" srcOrd="1" destOrd="0" presId="urn:microsoft.com/office/officeart/2005/8/layout/arrow2"/>
    <dgm:cxn modelId="{2FABEA62-F4DD-4232-983C-AE4FD9DFB68A}" type="presParOf" srcId="{51F67FFD-D416-41AB-BA0F-F08E7C00BCD5}" destId="{33198E8C-8B93-4E79-BF10-4623D4D7DA9E}" srcOrd="0" destOrd="0" presId="urn:microsoft.com/office/officeart/2005/8/layout/arrow2"/>
    <dgm:cxn modelId="{DCAAC68E-F06F-4083-A54A-83FFC9C43944}" type="presParOf" srcId="{51F67FFD-D416-41AB-BA0F-F08E7C00BCD5}" destId="{85BA1600-151E-4AD2-A611-216CCFAF003B}" srcOrd="1" destOrd="0" presId="urn:microsoft.com/office/officeart/2005/8/layout/arrow2"/>
    <dgm:cxn modelId="{2311AE89-D1D6-4E33-9E2B-A0DCDE5336FD}" type="presParOf" srcId="{51F67FFD-D416-41AB-BA0F-F08E7C00BCD5}" destId="{23B3F96B-6782-49AF-9149-3729D04C39B1}" srcOrd="2" destOrd="0" presId="urn:microsoft.com/office/officeart/2005/8/layout/arrow2"/>
    <dgm:cxn modelId="{DB1018FD-3214-48FD-872B-6B42489CDBB6}" type="presParOf" srcId="{51F67FFD-D416-41AB-BA0F-F08E7C00BCD5}" destId="{9D10B3AE-B9C0-4CF9-BAB4-7D9681C4A0CC}" srcOrd="3" destOrd="0" presId="urn:microsoft.com/office/officeart/2005/8/layout/arrow2"/>
    <dgm:cxn modelId="{E26C3A36-7547-441A-B87F-ADFDFEC4C732}" type="presParOf" srcId="{51F67FFD-D416-41AB-BA0F-F08E7C00BCD5}" destId="{49FE1992-B16E-4E31-A08C-8480BE6326F1}" srcOrd="4" destOrd="0" presId="urn:microsoft.com/office/officeart/2005/8/layout/arrow2"/>
    <dgm:cxn modelId="{CBE2A723-A5F0-4D8C-85DD-975396F95E0B}" type="presParOf" srcId="{51F67FFD-D416-41AB-BA0F-F08E7C00BCD5}" destId="{A9DBC010-43C2-42ED-90FD-17CA1318FCB3}" srcOrd="5" destOrd="0" presId="urn:microsoft.com/office/officeart/2005/8/layout/arrow2"/>
    <dgm:cxn modelId="{23E51A39-EA87-4D76-A08A-539B4C50E740}" type="presParOf" srcId="{51F67FFD-D416-41AB-BA0F-F08E7C00BCD5}" destId="{56E27320-8A48-4E65-8F5B-82A911451E80}" srcOrd="6" destOrd="0" presId="urn:microsoft.com/office/officeart/2005/8/layout/arrow2"/>
    <dgm:cxn modelId="{C6BFA415-D8B3-4781-937B-4FFA600DB23D}" type="presParOf" srcId="{51F67FFD-D416-41AB-BA0F-F08E7C00BCD5}" destId="{F3DE496F-47B5-457A-9029-89F4902783B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2524E-2940-4192-9B1C-940428914B0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C4F99-31FD-415D-9E18-EE58B74FEED5}">
      <dgm:prSet phldrT="[Text]"/>
      <dgm:spPr/>
      <dgm:t>
        <a:bodyPr/>
        <a:lstStyle/>
        <a:p>
          <a:r>
            <a:rPr lang="en-US" dirty="0" err="1" smtClean="0"/>
            <a:t>Sanksi</a:t>
          </a:r>
          <a:r>
            <a:rPr lang="en-US" dirty="0" smtClean="0"/>
            <a:t> </a:t>
          </a:r>
          <a:r>
            <a:rPr lang="en-US" dirty="0" err="1" smtClean="0"/>
            <a:t>Administrasi</a:t>
          </a:r>
          <a:r>
            <a:rPr lang="en-US" dirty="0" smtClean="0"/>
            <a:t>:</a:t>
          </a:r>
          <a:endParaRPr lang="en-US" dirty="0"/>
        </a:p>
      </dgm:t>
    </dgm:pt>
    <dgm:pt modelId="{45EEAB43-B82B-4242-9386-F2EFF44909B3}" type="parTrans" cxnId="{039F3B5F-2818-4FF3-8723-5EE2F87F3984}">
      <dgm:prSet/>
      <dgm:spPr/>
      <dgm:t>
        <a:bodyPr/>
        <a:lstStyle/>
        <a:p>
          <a:endParaRPr lang="en-US"/>
        </a:p>
      </dgm:t>
    </dgm:pt>
    <dgm:pt modelId="{245F9783-037D-4A34-9CA3-DFA2CDD0379B}" type="sibTrans" cxnId="{039F3B5F-2818-4FF3-8723-5EE2F87F3984}">
      <dgm:prSet/>
      <dgm:spPr/>
      <dgm:t>
        <a:bodyPr/>
        <a:lstStyle/>
        <a:p>
          <a:endParaRPr lang="en-US"/>
        </a:p>
      </dgm:t>
    </dgm:pt>
    <dgm:pt modelId="{A6A80FDD-54CC-415D-A16E-11C131A297AA}">
      <dgm:prSet phldrT="[Text]"/>
      <dgm:spPr/>
      <dgm:t>
        <a:bodyPr/>
        <a:lstStyle/>
        <a:p>
          <a:r>
            <a:rPr lang="en-US" dirty="0" err="1" smtClean="0"/>
            <a:t>Sanksi</a:t>
          </a:r>
          <a:r>
            <a:rPr lang="en-US" dirty="0" smtClean="0"/>
            <a:t> </a:t>
          </a:r>
          <a:r>
            <a:rPr lang="en-US" dirty="0" err="1" smtClean="0"/>
            <a:t>Pidana</a:t>
          </a:r>
          <a:endParaRPr lang="en-US" dirty="0"/>
        </a:p>
      </dgm:t>
    </dgm:pt>
    <dgm:pt modelId="{5AA33BB4-F9D0-49C9-BFC7-178ED3809ED3}" type="parTrans" cxnId="{E49B5F41-BE4F-4A9D-9142-41E55EF1D690}">
      <dgm:prSet/>
      <dgm:spPr/>
      <dgm:t>
        <a:bodyPr/>
        <a:lstStyle/>
        <a:p>
          <a:endParaRPr lang="en-US"/>
        </a:p>
      </dgm:t>
    </dgm:pt>
    <dgm:pt modelId="{5D0D6BA4-D94D-484A-A16C-A0596AFDBFA6}" type="sibTrans" cxnId="{E49B5F41-BE4F-4A9D-9142-41E55EF1D690}">
      <dgm:prSet/>
      <dgm:spPr/>
      <dgm:t>
        <a:bodyPr/>
        <a:lstStyle/>
        <a:p>
          <a:endParaRPr lang="en-US"/>
        </a:p>
      </dgm:t>
    </dgm:pt>
    <dgm:pt modelId="{006AB14D-4D85-4693-8026-E164B7B4F42D}">
      <dgm:prSet custT="1"/>
      <dgm:spPr/>
      <dgm:t>
        <a:bodyPr/>
        <a:lstStyle/>
        <a:p>
          <a:r>
            <a:rPr lang="en-US" sz="2000" b="0" dirty="0" err="1" smtClean="0"/>
            <a:t>Pencabutan</a:t>
          </a:r>
          <a:r>
            <a:rPr lang="en-US" sz="2000" b="0" dirty="0" smtClean="0"/>
            <a:t> SPPT-SNI </a:t>
          </a:r>
          <a:r>
            <a:rPr lang="en-US" sz="2000" b="0" dirty="0" err="1" smtClean="0"/>
            <a:t>dan</a:t>
          </a:r>
          <a:r>
            <a:rPr lang="en-US" sz="2000" b="0" dirty="0" smtClean="0"/>
            <a:t> </a:t>
          </a:r>
          <a:r>
            <a:rPr lang="en-US" sz="2000" b="0" dirty="0" err="1" smtClean="0"/>
            <a:t>atau</a:t>
          </a:r>
          <a:r>
            <a:rPr lang="en-US" sz="2000" b="0" dirty="0" smtClean="0"/>
            <a:t> </a:t>
          </a:r>
          <a:r>
            <a:rPr lang="en-US" sz="2000" b="0" dirty="0" err="1" smtClean="0"/>
            <a:t>pencabutan</a:t>
          </a:r>
          <a:r>
            <a:rPr lang="en-US" sz="2000" b="0" dirty="0" smtClean="0"/>
            <a:t> </a:t>
          </a:r>
          <a:r>
            <a:rPr lang="en-US" sz="2000" b="0" dirty="0" err="1" smtClean="0"/>
            <a:t>hak</a:t>
          </a:r>
          <a:r>
            <a:rPr lang="en-US" sz="2000" b="0" dirty="0" smtClean="0"/>
            <a:t> </a:t>
          </a:r>
          <a:r>
            <a:rPr lang="en-US" sz="2000" b="0" dirty="0" err="1" smtClean="0"/>
            <a:t>penggunaan</a:t>
          </a:r>
          <a:r>
            <a:rPr lang="en-US" sz="2000" b="0" dirty="0" smtClean="0"/>
            <a:t> </a:t>
          </a:r>
          <a:r>
            <a:rPr lang="en-US" sz="2000" b="0" dirty="0" err="1" smtClean="0"/>
            <a:t>tanda</a:t>
          </a:r>
          <a:r>
            <a:rPr lang="en-US" sz="2000" b="0" dirty="0" smtClean="0"/>
            <a:t> SNI</a:t>
          </a:r>
        </a:p>
      </dgm:t>
    </dgm:pt>
    <dgm:pt modelId="{DBF7BEAA-0C2C-40CD-BA19-31D5F34AC982}" type="parTrans" cxnId="{15B50E4D-B51B-416E-A896-DA2332D89510}">
      <dgm:prSet/>
      <dgm:spPr/>
      <dgm:t>
        <a:bodyPr/>
        <a:lstStyle/>
        <a:p>
          <a:endParaRPr lang="en-US"/>
        </a:p>
      </dgm:t>
    </dgm:pt>
    <dgm:pt modelId="{77099586-7477-473B-B4A3-93F14F5D4DCD}" type="sibTrans" cxnId="{15B50E4D-B51B-416E-A896-DA2332D89510}">
      <dgm:prSet/>
      <dgm:spPr/>
      <dgm:t>
        <a:bodyPr/>
        <a:lstStyle/>
        <a:p>
          <a:endParaRPr lang="en-US"/>
        </a:p>
      </dgm:t>
    </dgm:pt>
    <dgm:pt modelId="{8589A041-7344-4383-AA19-22CF094E9316}">
      <dgm:prSet custT="1"/>
      <dgm:spPr/>
      <dgm:t>
        <a:bodyPr/>
        <a:lstStyle/>
        <a:p>
          <a:r>
            <a:rPr lang="en-US" sz="2000" b="0" dirty="0" err="1" smtClean="0"/>
            <a:t>Pencabutan</a:t>
          </a:r>
          <a:r>
            <a:rPr lang="en-US" sz="2000" b="0" dirty="0" smtClean="0"/>
            <a:t> IUI; </a:t>
          </a:r>
          <a:r>
            <a:rPr lang="en-US" sz="2000" b="0" dirty="0" err="1" smtClean="0"/>
            <a:t>dan</a:t>
          </a:r>
          <a:r>
            <a:rPr lang="en-US" sz="2000" b="0" dirty="0" smtClean="0"/>
            <a:t> </a:t>
          </a:r>
          <a:r>
            <a:rPr lang="en-US" sz="2000" b="0" dirty="0" err="1" smtClean="0"/>
            <a:t>atau</a:t>
          </a:r>
          <a:endParaRPr lang="en-US" sz="2000" b="0" dirty="0" smtClean="0"/>
        </a:p>
      </dgm:t>
    </dgm:pt>
    <dgm:pt modelId="{B017D25F-C2A8-4DC6-BB33-77E603B12182}" type="parTrans" cxnId="{A80A5972-4D1F-4472-81BB-2C0394656E7D}">
      <dgm:prSet/>
      <dgm:spPr/>
      <dgm:t>
        <a:bodyPr/>
        <a:lstStyle/>
        <a:p>
          <a:endParaRPr lang="en-US"/>
        </a:p>
      </dgm:t>
    </dgm:pt>
    <dgm:pt modelId="{F4974302-C7BA-4B58-AC0F-87187CED0EA6}" type="sibTrans" cxnId="{A80A5972-4D1F-4472-81BB-2C0394656E7D}">
      <dgm:prSet/>
      <dgm:spPr/>
      <dgm:t>
        <a:bodyPr/>
        <a:lstStyle/>
        <a:p>
          <a:endParaRPr lang="en-US"/>
        </a:p>
      </dgm:t>
    </dgm:pt>
    <dgm:pt modelId="{EF087754-E3FB-4466-8AFC-4F5CC8C4EE0B}">
      <dgm:prSet custT="1"/>
      <dgm:spPr/>
      <dgm:t>
        <a:bodyPr/>
        <a:lstStyle/>
        <a:p>
          <a:r>
            <a:rPr lang="en-US" sz="2000" b="0" dirty="0" err="1" smtClean="0"/>
            <a:t>Penarikan</a:t>
          </a:r>
          <a:r>
            <a:rPr lang="en-US" sz="2000" b="0" dirty="0" smtClean="0"/>
            <a:t> </a:t>
          </a:r>
          <a:r>
            <a:rPr lang="en-US" sz="2000" b="0" dirty="0" err="1" smtClean="0"/>
            <a:t>produk</a:t>
          </a:r>
          <a:r>
            <a:rPr lang="en-US" sz="2000" b="0" dirty="0" smtClean="0"/>
            <a:t> </a:t>
          </a:r>
          <a:r>
            <a:rPr lang="en-US" sz="2000" b="0" dirty="0" err="1" smtClean="0"/>
            <a:t>dari</a:t>
          </a:r>
          <a:r>
            <a:rPr lang="en-US" sz="2000" b="0" dirty="0" smtClean="0"/>
            <a:t> </a:t>
          </a:r>
          <a:r>
            <a:rPr lang="en-US" sz="2000" b="0" dirty="0" err="1" smtClean="0"/>
            <a:t>peredaran</a:t>
          </a:r>
          <a:r>
            <a:rPr lang="en-US" sz="2000" b="0" dirty="0" smtClean="0"/>
            <a:t>.</a:t>
          </a:r>
        </a:p>
      </dgm:t>
    </dgm:pt>
    <dgm:pt modelId="{4EE2F74A-DB68-48D0-89B2-C125C8337B4E}" type="parTrans" cxnId="{7D29177E-8FE8-4DE2-A92A-74456115D28C}">
      <dgm:prSet/>
      <dgm:spPr/>
      <dgm:t>
        <a:bodyPr/>
        <a:lstStyle/>
        <a:p>
          <a:endParaRPr lang="en-US"/>
        </a:p>
      </dgm:t>
    </dgm:pt>
    <dgm:pt modelId="{57DDEAD5-E240-4B8E-97CE-D98D2E3736F4}" type="sibTrans" cxnId="{7D29177E-8FE8-4DE2-A92A-74456115D28C}">
      <dgm:prSet/>
      <dgm:spPr/>
      <dgm:t>
        <a:bodyPr/>
        <a:lstStyle/>
        <a:p>
          <a:endParaRPr lang="en-US"/>
        </a:p>
      </dgm:t>
    </dgm:pt>
    <dgm:pt modelId="{C81135C7-3C87-4E0D-8288-8366ECDC273A}">
      <dgm:prSet custT="1"/>
      <dgm:spPr/>
      <dgm:t>
        <a:bodyPr/>
        <a:lstStyle/>
        <a:p>
          <a:r>
            <a:rPr lang="en-US" sz="2000" dirty="0" smtClean="0"/>
            <a:t>Perusahaan </a:t>
          </a:r>
          <a:r>
            <a:rPr lang="en-US" sz="2000" dirty="0" err="1" smtClean="0"/>
            <a:t>Industri</a:t>
          </a:r>
          <a:r>
            <a:rPr lang="en-US" sz="2000" dirty="0" smtClean="0"/>
            <a:t> AMDK yang </a:t>
          </a:r>
          <a:r>
            <a:rPr lang="en-US" sz="2000" dirty="0" err="1" smtClean="0"/>
            <a:t>melanggar</a:t>
          </a:r>
          <a:r>
            <a:rPr lang="en-US" sz="2000" dirty="0" smtClean="0"/>
            <a:t> </a:t>
          </a:r>
          <a:r>
            <a:rPr lang="en-US" sz="2000" dirty="0" err="1" smtClean="0"/>
            <a:t>pidana</a:t>
          </a:r>
          <a:r>
            <a:rPr lang="en-US" sz="2000" dirty="0" smtClean="0"/>
            <a:t> </a:t>
          </a:r>
          <a:r>
            <a:rPr lang="en-US" sz="2000" dirty="0" err="1" smtClean="0"/>
            <a:t>terkait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kegiatan</a:t>
          </a:r>
          <a:r>
            <a:rPr lang="en-US" sz="2000" dirty="0" smtClean="0"/>
            <a:t> </a:t>
          </a:r>
          <a:r>
            <a:rPr lang="en-US" sz="2000" dirty="0" err="1" smtClean="0"/>
            <a:t>usahanya</a:t>
          </a:r>
          <a:r>
            <a:rPr lang="en-US" sz="2000" dirty="0" smtClean="0"/>
            <a:t> </a:t>
          </a:r>
          <a:r>
            <a:rPr lang="en-US" sz="2000" dirty="0" err="1" smtClean="0"/>
            <a:t>dikenakan</a:t>
          </a:r>
          <a:r>
            <a:rPr lang="en-US" sz="2000" dirty="0" smtClean="0"/>
            <a:t> </a:t>
          </a:r>
          <a:r>
            <a:rPr lang="en-US" sz="2000" dirty="0" err="1" smtClean="0"/>
            <a:t>sanksi</a:t>
          </a:r>
          <a:r>
            <a:rPr lang="en-US" sz="2000" dirty="0" smtClean="0"/>
            <a:t> </a:t>
          </a:r>
          <a:r>
            <a:rPr lang="en-US" sz="2000" dirty="0" err="1" smtClean="0"/>
            <a:t>pidana</a:t>
          </a:r>
          <a:r>
            <a:rPr lang="en-US" sz="2000" dirty="0" smtClean="0"/>
            <a:t> </a:t>
          </a:r>
          <a:r>
            <a:rPr lang="en-US" sz="2000" dirty="0" err="1" smtClean="0"/>
            <a:t>sesuai</a:t>
          </a:r>
          <a:r>
            <a:rPr lang="en-US" sz="2000" dirty="0" smtClean="0"/>
            <a:t> </a:t>
          </a:r>
          <a:r>
            <a:rPr lang="en-US" sz="2000" dirty="0" err="1" smtClean="0"/>
            <a:t>ketentuan</a:t>
          </a:r>
          <a:r>
            <a:rPr lang="en-US" sz="2000" dirty="0" smtClean="0"/>
            <a:t> </a:t>
          </a:r>
          <a:r>
            <a:rPr lang="en-US" sz="2000" dirty="0" err="1" smtClean="0"/>
            <a:t>undang-undang</a:t>
          </a:r>
          <a:r>
            <a:rPr lang="en-US" sz="2000" dirty="0" smtClean="0"/>
            <a:t> no. 3 </a:t>
          </a:r>
          <a:r>
            <a:rPr lang="en-US" sz="2000" dirty="0" err="1" smtClean="0"/>
            <a:t>tentang</a:t>
          </a:r>
          <a:r>
            <a:rPr lang="en-US" sz="2000" dirty="0" smtClean="0"/>
            <a:t> </a:t>
          </a:r>
          <a:r>
            <a:rPr lang="en-US" sz="2000" dirty="0" err="1" smtClean="0"/>
            <a:t>perindustrian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pencabutan</a:t>
          </a:r>
          <a:r>
            <a:rPr lang="en-US" sz="2000" dirty="0" smtClean="0"/>
            <a:t> SPPT-SNI </a:t>
          </a:r>
          <a:r>
            <a:rPr lang="en-US" sz="2000" dirty="0" smtClean="0"/>
            <a:t>Air Mineral, SPPT-SNI Air </a:t>
          </a:r>
          <a:r>
            <a:rPr lang="en-US" sz="2000" dirty="0" err="1" smtClean="0"/>
            <a:t>Demineral</a:t>
          </a:r>
          <a:r>
            <a:rPr lang="en-US" sz="2000" dirty="0" smtClean="0"/>
            <a:t>, SPPT-SNI Air Mineral </a:t>
          </a:r>
          <a:r>
            <a:rPr lang="en-US" sz="2000" dirty="0" err="1" smtClean="0"/>
            <a:t>Alami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SPPT-SNI Air </a:t>
          </a:r>
          <a:r>
            <a:rPr lang="en-US" sz="2000" dirty="0" err="1" smtClean="0"/>
            <a:t>Minum</a:t>
          </a:r>
          <a:r>
            <a:rPr lang="en-US" sz="2000" dirty="0" smtClean="0"/>
            <a:t> </a:t>
          </a:r>
          <a:r>
            <a:rPr lang="en-US" sz="2000" dirty="0" err="1" smtClean="0"/>
            <a:t>Embun</a:t>
          </a:r>
          <a:endParaRPr lang="en-US" sz="2000" dirty="0" smtClean="0"/>
        </a:p>
      </dgm:t>
    </dgm:pt>
    <dgm:pt modelId="{C5B9CF6D-A700-4FFB-901D-618351772F70}" type="parTrans" cxnId="{25B6DB66-E45C-4F61-9D60-58E81466F752}">
      <dgm:prSet/>
      <dgm:spPr/>
      <dgm:t>
        <a:bodyPr/>
        <a:lstStyle/>
        <a:p>
          <a:endParaRPr lang="en-US"/>
        </a:p>
      </dgm:t>
    </dgm:pt>
    <dgm:pt modelId="{67953830-2669-4392-A80C-924E9D09C95C}" type="sibTrans" cxnId="{25B6DB66-E45C-4F61-9D60-58E81466F752}">
      <dgm:prSet/>
      <dgm:spPr/>
      <dgm:t>
        <a:bodyPr/>
        <a:lstStyle/>
        <a:p>
          <a:endParaRPr lang="en-US"/>
        </a:p>
      </dgm:t>
    </dgm:pt>
    <dgm:pt modelId="{AA7F4DA8-DFE1-49A3-B1A0-00D54425C4BA}" type="pres">
      <dgm:prSet presAssocID="{15C2524E-2940-4192-9B1C-940428914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24570-918C-46C3-ACD5-EFCB890C9DCB}" type="pres">
      <dgm:prSet presAssocID="{9F0C4F99-31FD-415D-9E18-EE58B74FEE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377F9-3D79-4EAA-BBDE-E7663B61DCA7}" type="pres">
      <dgm:prSet presAssocID="{9F0C4F99-31FD-415D-9E18-EE58B74FEE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6BDED-1384-423A-B3E1-D83AEAD65951}" type="pres">
      <dgm:prSet presAssocID="{A6A80FDD-54CC-415D-A16E-11C131A297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DC186-338E-4B98-B90F-79FC6E5037E3}" type="pres">
      <dgm:prSet presAssocID="{A6A80FDD-54CC-415D-A16E-11C131A297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51F2A-1CCD-4CD2-9549-0257756A2D0E}" type="presOf" srcId="{C81135C7-3C87-4E0D-8288-8366ECDC273A}" destId="{21ADC186-338E-4B98-B90F-79FC6E5037E3}" srcOrd="0" destOrd="0" presId="urn:microsoft.com/office/officeart/2005/8/layout/vList2"/>
    <dgm:cxn modelId="{CDED571F-966F-421E-923A-1AD8CF513E30}" type="presOf" srcId="{A6A80FDD-54CC-415D-A16E-11C131A297AA}" destId="{CEC6BDED-1384-423A-B3E1-D83AEAD65951}" srcOrd="0" destOrd="0" presId="urn:microsoft.com/office/officeart/2005/8/layout/vList2"/>
    <dgm:cxn modelId="{435FF000-8C1D-469E-BC3E-E7ADD5C48BA0}" type="presOf" srcId="{8589A041-7344-4383-AA19-22CF094E9316}" destId="{296377F9-3D79-4EAA-BBDE-E7663B61DCA7}" srcOrd="0" destOrd="1" presId="urn:microsoft.com/office/officeart/2005/8/layout/vList2"/>
    <dgm:cxn modelId="{93F734D5-938F-4710-9BC2-D3BDF6DF32FD}" type="presOf" srcId="{15C2524E-2940-4192-9B1C-940428914B07}" destId="{AA7F4DA8-DFE1-49A3-B1A0-00D54425C4BA}" srcOrd="0" destOrd="0" presId="urn:microsoft.com/office/officeart/2005/8/layout/vList2"/>
    <dgm:cxn modelId="{7D29177E-8FE8-4DE2-A92A-74456115D28C}" srcId="{9F0C4F99-31FD-415D-9E18-EE58B74FEED5}" destId="{EF087754-E3FB-4466-8AFC-4F5CC8C4EE0B}" srcOrd="2" destOrd="0" parTransId="{4EE2F74A-DB68-48D0-89B2-C125C8337B4E}" sibTransId="{57DDEAD5-E240-4B8E-97CE-D98D2E3736F4}"/>
    <dgm:cxn modelId="{E49B5F41-BE4F-4A9D-9142-41E55EF1D690}" srcId="{15C2524E-2940-4192-9B1C-940428914B07}" destId="{A6A80FDD-54CC-415D-A16E-11C131A297AA}" srcOrd="1" destOrd="0" parTransId="{5AA33BB4-F9D0-49C9-BFC7-178ED3809ED3}" sibTransId="{5D0D6BA4-D94D-484A-A16C-A0596AFDBFA6}"/>
    <dgm:cxn modelId="{039F3B5F-2818-4FF3-8723-5EE2F87F3984}" srcId="{15C2524E-2940-4192-9B1C-940428914B07}" destId="{9F0C4F99-31FD-415D-9E18-EE58B74FEED5}" srcOrd="0" destOrd="0" parTransId="{45EEAB43-B82B-4242-9386-F2EFF44909B3}" sibTransId="{245F9783-037D-4A34-9CA3-DFA2CDD0379B}"/>
    <dgm:cxn modelId="{C7731C7B-61F7-47E0-9E9E-600B01ED3C2B}" type="presOf" srcId="{9F0C4F99-31FD-415D-9E18-EE58B74FEED5}" destId="{2AB24570-918C-46C3-ACD5-EFCB890C9DCB}" srcOrd="0" destOrd="0" presId="urn:microsoft.com/office/officeart/2005/8/layout/vList2"/>
    <dgm:cxn modelId="{3258719B-B3C2-49DA-80A8-C793C1697C38}" type="presOf" srcId="{EF087754-E3FB-4466-8AFC-4F5CC8C4EE0B}" destId="{296377F9-3D79-4EAA-BBDE-E7663B61DCA7}" srcOrd="0" destOrd="2" presId="urn:microsoft.com/office/officeart/2005/8/layout/vList2"/>
    <dgm:cxn modelId="{15B50E4D-B51B-416E-A896-DA2332D89510}" srcId="{9F0C4F99-31FD-415D-9E18-EE58B74FEED5}" destId="{006AB14D-4D85-4693-8026-E164B7B4F42D}" srcOrd="0" destOrd="0" parTransId="{DBF7BEAA-0C2C-40CD-BA19-31D5F34AC982}" sibTransId="{77099586-7477-473B-B4A3-93F14F5D4DCD}"/>
    <dgm:cxn modelId="{25B6DB66-E45C-4F61-9D60-58E81466F752}" srcId="{A6A80FDD-54CC-415D-A16E-11C131A297AA}" destId="{C81135C7-3C87-4E0D-8288-8366ECDC273A}" srcOrd="0" destOrd="0" parTransId="{C5B9CF6D-A700-4FFB-901D-618351772F70}" sibTransId="{67953830-2669-4392-A80C-924E9D09C95C}"/>
    <dgm:cxn modelId="{A80A5972-4D1F-4472-81BB-2C0394656E7D}" srcId="{9F0C4F99-31FD-415D-9E18-EE58B74FEED5}" destId="{8589A041-7344-4383-AA19-22CF094E9316}" srcOrd="1" destOrd="0" parTransId="{B017D25F-C2A8-4DC6-BB33-77E603B12182}" sibTransId="{F4974302-C7BA-4B58-AC0F-87187CED0EA6}"/>
    <dgm:cxn modelId="{EF070898-1214-4FA3-B9D4-BADE653A7101}" type="presOf" srcId="{006AB14D-4D85-4693-8026-E164B7B4F42D}" destId="{296377F9-3D79-4EAA-BBDE-E7663B61DCA7}" srcOrd="0" destOrd="0" presId="urn:microsoft.com/office/officeart/2005/8/layout/vList2"/>
    <dgm:cxn modelId="{506DEDE6-8A60-4047-888F-E921E166F99D}" type="presParOf" srcId="{AA7F4DA8-DFE1-49A3-B1A0-00D54425C4BA}" destId="{2AB24570-918C-46C3-ACD5-EFCB890C9DCB}" srcOrd="0" destOrd="0" presId="urn:microsoft.com/office/officeart/2005/8/layout/vList2"/>
    <dgm:cxn modelId="{B4D88EB5-2D47-4258-AB92-7C64A7B21FC1}" type="presParOf" srcId="{AA7F4DA8-DFE1-49A3-B1A0-00D54425C4BA}" destId="{296377F9-3D79-4EAA-BBDE-E7663B61DCA7}" srcOrd="1" destOrd="0" presId="urn:microsoft.com/office/officeart/2005/8/layout/vList2"/>
    <dgm:cxn modelId="{64EF5285-04FD-4D9B-94BC-973BD9169553}" type="presParOf" srcId="{AA7F4DA8-DFE1-49A3-B1A0-00D54425C4BA}" destId="{CEC6BDED-1384-423A-B3E1-D83AEAD65951}" srcOrd="2" destOrd="0" presId="urn:microsoft.com/office/officeart/2005/8/layout/vList2"/>
    <dgm:cxn modelId="{C209026B-8FF2-4FA7-A7A7-1783F8E1B3EE}" type="presParOf" srcId="{AA7F4DA8-DFE1-49A3-B1A0-00D54425C4BA}" destId="{21ADC186-338E-4B98-B90F-79FC6E5037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D0CA-8497-44D3-9C12-21326CE22736}">
      <dsp:nvSpPr>
        <dsp:cNvPr id="0" name=""/>
        <dsp:cNvSpPr/>
      </dsp:nvSpPr>
      <dsp:spPr>
        <a:xfrm>
          <a:off x="8" y="0"/>
          <a:ext cx="7238991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98E8C-8B93-4E79-BF10-4623D4D7DA9E}">
      <dsp:nvSpPr>
        <dsp:cNvPr id="0" name=""/>
        <dsp:cNvSpPr/>
      </dsp:nvSpPr>
      <dsp:spPr>
        <a:xfrm>
          <a:off x="1008786" y="2746044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A1600-151E-4AD2-A611-216CCFAF003B}">
      <dsp:nvSpPr>
        <dsp:cNvPr id="0" name=""/>
        <dsp:cNvSpPr/>
      </dsp:nvSpPr>
      <dsp:spPr>
        <a:xfrm>
          <a:off x="609601" y="2286005"/>
          <a:ext cx="807113" cy="39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1973</a:t>
          </a:r>
          <a:endParaRPr lang="en-US" sz="2800" kern="1200" dirty="0"/>
        </a:p>
      </dsp:txBody>
      <dsp:txXfrm>
        <a:off x="609601" y="2286005"/>
        <a:ext cx="807113" cy="398132"/>
      </dsp:txXfrm>
    </dsp:sp>
    <dsp:sp modelId="{23B3F96B-6782-49AF-9149-3729D04C39B1}">
      <dsp:nvSpPr>
        <dsp:cNvPr id="0" name=""/>
        <dsp:cNvSpPr/>
      </dsp:nvSpPr>
      <dsp:spPr>
        <a:xfrm>
          <a:off x="2065426" y="2076704"/>
          <a:ext cx="260096" cy="260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B3AE-B9C0-4CF9-BAB4-7D9681C4A0CC}">
      <dsp:nvSpPr>
        <dsp:cNvPr id="0" name=""/>
        <dsp:cNvSpPr/>
      </dsp:nvSpPr>
      <dsp:spPr>
        <a:xfrm>
          <a:off x="1531866" y="1599450"/>
          <a:ext cx="1365504" cy="616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2-10-’91</a:t>
          </a:r>
          <a:endParaRPr lang="en-US" sz="2600" kern="1200" dirty="0"/>
        </a:p>
      </dsp:txBody>
      <dsp:txXfrm>
        <a:off x="1531866" y="1599450"/>
        <a:ext cx="1365504" cy="616940"/>
      </dsp:txXfrm>
    </dsp:sp>
    <dsp:sp modelId="{49FE1992-B16E-4E31-A08C-8480BE6326F1}">
      <dsp:nvSpPr>
        <dsp:cNvPr id="0" name=""/>
        <dsp:cNvSpPr/>
      </dsp:nvSpPr>
      <dsp:spPr>
        <a:xfrm>
          <a:off x="3414674" y="1380134"/>
          <a:ext cx="344627" cy="344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BC010-43C2-42ED-90FD-17CA1318FCB3}">
      <dsp:nvSpPr>
        <dsp:cNvPr id="0" name=""/>
        <dsp:cNvSpPr/>
      </dsp:nvSpPr>
      <dsp:spPr>
        <a:xfrm>
          <a:off x="2911145" y="914400"/>
          <a:ext cx="1365504" cy="45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2911145" y="914400"/>
        <a:ext cx="1365504" cy="456223"/>
      </dsp:txXfrm>
    </dsp:sp>
    <dsp:sp modelId="{56E27320-8A48-4E65-8F5B-82A911451E80}">
      <dsp:nvSpPr>
        <dsp:cNvPr id="0" name=""/>
        <dsp:cNvSpPr/>
      </dsp:nvSpPr>
      <dsp:spPr>
        <a:xfrm>
          <a:off x="4884216" y="919276"/>
          <a:ext cx="461670" cy="461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496F-47B5-457A-9029-89F4902783BB}">
      <dsp:nvSpPr>
        <dsp:cNvPr id="0" name=""/>
        <dsp:cNvSpPr/>
      </dsp:nvSpPr>
      <dsp:spPr>
        <a:xfrm>
          <a:off x="4436874" y="381005"/>
          <a:ext cx="1365504" cy="48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4436874" y="381005"/>
        <a:ext cx="1365504" cy="489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24570-918C-46C3-ACD5-EFCB890C9DCB}">
      <dsp:nvSpPr>
        <dsp:cNvPr id="0" name=""/>
        <dsp:cNvSpPr/>
      </dsp:nvSpPr>
      <dsp:spPr>
        <a:xfrm>
          <a:off x="0" y="10263"/>
          <a:ext cx="8715436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Sanksi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Administrasi</a:t>
          </a:r>
          <a:r>
            <a:rPr lang="en-US" sz="5200" kern="1200" dirty="0" smtClean="0"/>
            <a:t>:</a:t>
          </a:r>
          <a:endParaRPr lang="en-US" sz="5200" kern="1200" dirty="0"/>
        </a:p>
      </dsp:txBody>
      <dsp:txXfrm>
        <a:off x="57914" y="68177"/>
        <a:ext cx="8599608" cy="1070552"/>
      </dsp:txXfrm>
    </dsp:sp>
    <dsp:sp modelId="{296377F9-3D79-4EAA-BBDE-E7663B61DCA7}">
      <dsp:nvSpPr>
        <dsp:cNvPr id="0" name=""/>
        <dsp:cNvSpPr/>
      </dsp:nvSpPr>
      <dsp:spPr>
        <a:xfrm>
          <a:off x="0" y="1196643"/>
          <a:ext cx="8715436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/>
            <a:t>Pencabutan</a:t>
          </a:r>
          <a:r>
            <a:rPr lang="en-US" sz="2000" b="0" kern="1200" dirty="0" smtClean="0"/>
            <a:t> SPPT-SNI </a:t>
          </a:r>
          <a:r>
            <a:rPr lang="en-US" sz="2000" b="0" kern="1200" dirty="0" err="1" smtClean="0"/>
            <a:t>dan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atau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pencabutan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hak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penggunaan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tanda</a:t>
          </a:r>
          <a:r>
            <a:rPr lang="en-US" sz="2000" b="0" kern="1200" dirty="0" smtClean="0"/>
            <a:t> SNI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/>
            <a:t>Pencabutan</a:t>
          </a:r>
          <a:r>
            <a:rPr lang="en-US" sz="2000" b="0" kern="1200" dirty="0" smtClean="0"/>
            <a:t> IUI; </a:t>
          </a:r>
          <a:r>
            <a:rPr lang="en-US" sz="2000" b="0" kern="1200" dirty="0" err="1" smtClean="0"/>
            <a:t>dan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atau</a:t>
          </a:r>
          <a:endParaRPr lang="en-US" sz="2000" b="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/>
            <a:t>Penarikan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produk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dari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peredaran</a:t>
          </a:r>
          <a:r>
            <a:rPr lang="en-US" sz="2000" b="0" kern="1200" dirty="0" smtClean="0"/>
            <a:t>.</a:t>
          </a:r>
        </a:p>
      </dsp:txBody>
      <dsp:txXfrm>
        <a:off x="0" y="1196643"/>
        <a:ext cx="8715436" cy="914940"/>
      </dsp:txXfrm>
    </dsp:sp>
    <dsp:sp modelId="{CEC6BDED-1384-423A-B3E1-D83AEAD65951}">
      <dsp:nvSpPr>
        <dsp:cNvPr id="0" name=""/>
        <dsp:cNvSpPr/>
      </dsp:nvSpPr>
      <dsp:spPr>
        <a:xfrm>
          <a:off x="0" y="2111583"/>
          <a:ext cx="8715436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Sanksi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Pidana</a:t>
          </a:r>
          <a:endParaRPr lang="en-US" sz="5200" kern="1200" dirty="0"/>
        </a:p>
      </dsp:txBody>
      <dsp:txXfrm>
        <a:off x="57914" y="2169497"/>
        <a:ext cx="8599608" cy="1070552"/>
      </dsp:txXfrm>
    </dsp:sp>
    <dsp:sp modelId="{21ADC186-338E-4B98-B90F-79FC6E5037E3}">
      <dsp:nvSpPr>
        <dsp:cNvPr id="0" name=""/>
        <dsp:cNvSpPr/>
      </dsp:nvSpPr>
      <dsp:spPr>
        <a:xfrm>
          <a:off x="0" y="3297964"/>
          <a:ext cx="8715436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Perusahaan </a:t>
          </a:r>
          <a:r>
            <a:rPr lang="en-US" sz="2000" kern="1200" dirty="0" err="1" smtClean="0"/>
            <a:t>Industri</a:t>
          </a:r>
          <a:r>
            <a:rPr lang="en-US" sz="2000" kern="1200" dirty="0" smtClean="0"/>
            <a:t> AMDK yang </a:t>
          </a:r>
          <a:r>
            <a:rPr lang="en-US" sz="2000" kern="1200" dirty="0" err="1" smtClean="0"/>
            <a:t>melanggar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pidana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terkait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kegiatan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dikenakan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sanksi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pidana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ketentuan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undang-undang</a:t>
          </a:r>
          <a:r>
            <a:rPr lang="en-US" sz="2000" kern="1200" dirty="0" smtClean="0"/>
            <a:t> no. 3 </a:t>
          </a:r>
          <a:r>
            <a:rPr lang="en-US" sz="2000" kern="1200" dirty="0" err="1" smtClean="0"/>
            <a:t>tentang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perindustrian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pencabutan</a:t>
          </a:r>
          <a:r>
            <a:rPr lang="en-US" sz="2000" kern="1200" dirty="0" smtClean="0"/>
            <a:t> SPPT-SNI </a:t>
          </a:r>
          <a:r>
            <a:rPr lang="en-US" sz="2000" kern="1200" dirty="0" smtClean="0"/>
            <a:t>Air Mineral, SPPT-SNI Air </a:t>
          </a:r>
          <a:r>
            <a:rPr lang="en-US" sz="2000" kern="1200" dirty="0" err="1" smtClean="0"/>
            <a:t>Demineral</a:t>
          </a:r>
          <a:r>
            <a:rPr lang="en-US" sz="2000" kern="1200" dirty="0" smtClean="0"/>
            <a:t>, SPPT-SNI Air Mineral </a:t>
          </a:r>
          <a:r>
            <a:rPr lang="en-US" sz="2000" kern="1200" dirty="0" err="1" smtClean="0"/>
            <a:t>Alami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SPPT-SNI Air </a:t>
          </a:r>
          <a:r>
            <a:rPr lang="en-US" sz="2000" kern="1200" dirty="0" err="1" smtClean="0"/>
            <a:t>Minum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Embun</a:t>
          </a:r>
          <a:endParaRPr lang="en-US" sz="2000" kern="1200" dirty="0" smtClean="0"/>
        </a:p>
      </dsp:txBody>
      <dsp:txXfrm>
        <a:off x="0" y="3297964"/>
        <a:ext cx="8715436" cy="104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089" cy="465381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547" y="2"/>
            <a:ext cx="3056089" cy="465381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F0D6665A-8315-4B3A-BE69-5F3FA8977D6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42"/>
            <a:ext cx="3056089" cy="46538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547" y="8842242"/>
            <a:ext cx="3056089" cy="46538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29B563E-088F-4F98-AF8E-1E18AE63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BE289070-946D-4F96-B6DD-4D90F37ED68D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6017" tIns="48008" rIns="96017" bIns="48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7CC9CDA1-154B-4F76-9BF7-0A515D9E722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863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DDC76-022F-4165-B424-EAA0694111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011A4-D418-4D7B-A52E-3D82A43D9EB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991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7910-26A9-4ABD-8FFF-325B98EF4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CDA1-154B-4F76-9BF7-0A515D9E7225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275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0138" indent="-30005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211" indent="-240042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0295" indent="-240042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60380" indent="-240042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464" indent="-2400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0549" indent="-2400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633" indent="-2400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80718" indent="-2400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1150FE-C8C9-40B3-9D44-DF0C5D3FEA88}" type="slidenum">
              <a:rPr lang="en-US" b="0" smtClean="0"/>
              <a:pPr/>
              <a:t>29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523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1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948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70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159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687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56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969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7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06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8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4488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1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4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247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5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65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47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1F72-1FE6-4F4C-9913-E3D8E4A3E524}" type="datetimeFigureOut">
              <a:rPr lang="id-ID" smtClean="0"/>
              <a:pPr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BCFC-A177-44EC-9D2D-CA4F5E8CB83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11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435220" y="4764"/>
            <a:ext cx="8015654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18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18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5"/>
          <p:cNvSpPr>
            <a:spLocks noChangeArrowheads="1"/>
          </p:cNvSpPr>
          <p:nvPr/>
        </p:nvSpPr>
        <p:spPr bwMode="gray">
          <a:xfrm>
            <a:off x="5552343" y="5576890"/>
            <a:ext cx="713642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18" name="Rectangle 166"/>
          <p:cNvSpPr>
            <a:spLocks noChangeArrowheads="1"/>
          </p:cNvSpPr>
          <p:nvPr/>
        </p:nvSpPr>
        <p:spPr bwMode="gray">
          <a:xfrm>
            <a:off x="7007470" y="5588000"/>
            <a:ext cx="725366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19" name="Rectangle 167"/>
          <p:cNvSpPr>
            <a:spLocks noChangeArrowheads="1"/>
          </p:cNvSpPr>
          <p:nvPr/>
        </p:nvSpPr>
        <p:spPr bwMode="gray">
          <a:xfrm>
            <a:off x="6268916" y="4943475"/>
            <a:ext cx="725366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0" name="Rectangle 168"/>
          <p:cNvSpPr>
            <a:spLocks noChangeArrowheads="1"/>
          </p:cNvSpPr>
          <p:nvPr/>
        </p:nvSpPr>
        <p:spPr bwMode="gray">
          <a:xfrm>
            <a:off x="8446477" y="5588000"/>
            <a:ext cx="697523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1" name="Rectangle 170"/>
          <p:cNvSpPr>
            <a:spLocks noChangeArrowheads="1"/>
          </p:cNvSpPr>
          <p:nvPr/>
        </p:nvSpPr>
        <p:spPr bwMode="gray">
          <a:xfrm>
            <a:off x="2650881" y="5588000"/>
            <a:ext cx="725365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2" name="Rectangle 171"/>
          <p:cNvSpPr>
            <a:spLocks noChangeArrowheads="1"/>
          </p:cNvSpPr>
          <p:nvPr/>
        </p:nvSpPr>
        <p:spPr bwMode="gray">
          <a:xfrm>
            <a:off x="4104543" y="5588000"/>
            <a:ext cx="726831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3" name="Rectangle 172"/>
          <p:cNvSpPr>
            <a:spLocks noChangeArrowheads="1"/>
          </p:cNvSpPr>
          <p:nvPr/>
        </p:nvSpPr>
        <p:spPr bwMode="gray">
          <a:xfrm>
            <a:off x="3367454" y="4943475"/>
            <a:ext cx="725366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4" name="Rectangle 173"/>
          <p:cNvSpPr>
            <a:spLocks noChangeArrowheads="1"/>
          </p:cNvSpPr>
          <p:nvPr/>
        </p:nvSpPr>
        <p:spPr bwMode="gray">
          <a:xfrm>
            <a:off x="4818185" y="4943475"/>
            <a:ext cx="725366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5" name="Rectangle 174"/>
          <p:cNvSpPr>
            <a:spLocks noChangeArrowheads="1"/>
          </p:cNvSpPr>
          <p:nvPr/>
        </p:nvSpPr>
        <p:spPr bwMode="gray">
          <a:xfrm>
            <a:off x="1918189" y="4943475"/>
            <a:ext cx="725365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6" name="Rectangle 175"/>
          <p:cNvSpPr>
            <a:spLocks noChangeArrowheads="1"/>
          </p:cNvSpPr>
          <p:nvPr/>
        </p:nvSpPr>
        <p:spPr bwMode="gray">
          <a:xfrm>
            <a:off x="5542085" y="4310065"/>
            <a:ext cx="725366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7" name="Rectangle 176"/>
          <p:cNvSpPr>
            <a:spLocks noChangeArrowheads="1"/>
          </p:cNvSpPr>
          <p:nvPr/>
        </p:nvSpPr>
        <p:spPr bwMode="gray">
          <a:xfrm>
            <a:off x="6995746" y="4300538"/>
            <a:ext cx="725366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8" name="Rectangle 177"/>
          <p:cNvSpPr>
            <a:spLocks noChangeArrowheads="1"/>
          </p:cNvSpPr>
          <p:nvPr/>
        </p:nvSpPr>
        <p:spPr bwMode="gray">
          <a:xfrm>
            <a:off x="8436220" y="4300538"/>
            <a:ext cx="703385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29" name="Rectangle 178"/>
          <p:cNvSpPr>
            <a:spLocks noChangeArrowheads="1"/>
          </p:cNvSpPr>
          <p:nvPr/>
        </p:nvSpPr>
        <p:spPr bwMode="gray">
          <a:xfrm>
            <a:off x="4104543" y="4310065"/>
            <a:ext cx="726831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30" name="Rectangle 185"/>
          <p:cNvSpPr>
            <a:spLocks noChangeArrowheads="1"/>
          </p:cNvSpPr>
          <p:nvPr/>
        </p:nvSpPr>
        <p:spPr bwMode="gray">
          <a:xfrm>
            <a:off x="7719646" y="6221415"/>
            <a:ext cx="725366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31" name="Rectangle 186"/>
          <p:cNvSpPr>
            <a:spLocks noChangeArrowheads="1"/>
          </p:cNvSpPr>
          <p:nvPr/>
        </p:nvSpPr>
        <p:spPr bwMode="gray">
          <a:xfrm>
            <a:off x="3371851" y="6221415"/>
            <a:ext cx="728296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32" name="Rectangle 187"/>
          <p:cNvSpPr>
            <a:spLocks noChangeArrowheads="1"/>
          </p:cNvSpPr>
          <p:nvPr/>
        </p:nvSpPr>
        <p:spPr bwMode="gray">
          <a:xfrm>
            <a:off x="4825512" y="6221415"/>
            <a:ext cx="725365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33" name="Rectangle 188"/>
          <p:cNvSpPr>
            <a:spLocks noChangeArrowheads="1"/>
          </p:cNvSpPr>
          <p:nvPr/>
        </p:nvSpPr>
        <p:spPr bwMode="gray">
          <a:xfrm>
            <a:off x="1921120" y="6221415"/>
            <a:ext cx="725365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5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138"/>
          <p:cNvSpPr>
            <a:spLocks noChangeArrowheads="1"/>
          </p:cNvSpPr>
          <p:nvPr/>
        </p:nvSpPr>
        <p:spPr bwMode="gray">
          <a:xfrm>
            <a:off x="5524501" y="534988"/>
            <a:ext cx="725366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3" name="Rectangle 141"/>
          <p:cNvSpPr>
            <a:spLocks noChangeArrowheads="1"/>
          </p:cNvSpPr>
          <p:nvPr/>
        </p:nvSpPr>
        <p:spPr bwMode="gray">
          <a:xfrm>
            <a:off x="6978162" y="534988"/>
            <a:ext cx="725366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4" name="Rectangle 146"/>
          <p:cNvSpPr>
            <a:spLocks noChangeArrowheads="1"/>
          </p:cNvSpPr>
          <p:nvPr/>
        </p:nvSpPr>
        <p:spPr bwMode="gray">
          <a:xfrm>
            <a:off x="7691804" y="4764"/>
            <a:ext cx="725365" cy="522287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5" name="Rectangle 153"/>
          <p:cNvSpPr>
            <a:spLocks noChangeArrowheads="1"/>
          </p:cNvSpPr>
          <p:nvPr/>
        </p:nvSpPr>
        <p:spPr bwMode="gray">
          <a:xfrm>
            <a:off x="4076701" y="534988"/>
            <a:ext cx="725366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6" name="Rectangle 155"/>
          <p:cNvSpPr>
            <a:spLocks noChangeArrowheads="1"/>
          </p:cNvSpPr>
          <p:nvPr/>
        </p:nvSpPr>
        <p:spPr bwMode="gray">
          <a:xfrm>
            <a:off x="4788877" y="4764"/>
            <a:ext cx="726831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7" name="Rectangle 162"/>
          <p:cNvSpPr>
            <a:spLocks noChangeArrowheads="1"/>
          </p:cNvSpPr>
          <p:nvPr/>
        </p:nvSpPr>
        <p:spPr bwMode="gray">
          <a:xfrm>
            <a:off x="445477" y="1147763"/>
            <a:ext cx="726831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8" name="Rectangle 164"/>
          <p:cNvSpPr>
            <a:spLocks noChangeArrowheads="1"/>
          </p:cNvSpPr>
          <p:nvPr/>
        </p:nvSpPr>
        <p:spPr bwMode="gray">
          <a:xfrm>
            <a:off x="1888881" y="4764"/>
            <a:ext cx="725365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49" name="Rectangle 179"/>
          <p:cNvSpPr>
            <a:spLocks noChangeArrowheads="1"/>
          </p:cNvSpPr>
          <p:nvPr/>
        </p:nvSpPr>
        <p:spPr bwMode="gray">
          <a:xfrm>
            <a:off x="6251332" y="1165227"/>
            <a:ext cx="725366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0" name="Rectangle 180"/>
          <p:cNvSpPr>
            <a:spLocks noChangeArrowheads="1"/>
          </p:cNvSpPr>
          <p:nvPr/>
        </p:nvSpPr>
        <p:spPr bwMode="gray">
          <a:xfrm>
            <a:off x="7691804" y="1165227"/>
            <a:ext cx="725365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1" name="Rectangle 181"/>
          <p:cNvSpPr>
            <a:spLocks noChangeArrowheads="1"/>
          </p:cNvSpPr>
          <p:nvPr/>
        </p:nvSpPr>
        <p:spPr bwMode="gray">
          <a:xfrm>
            <a:off x="3349869" y="1165227"/>
            <a:ext cx="725366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2" name="Rectangle 182"/>
          <p:cNvSpPr>
            <a:spLocks noChangeArrowheads="1"/>
          </p:cNvSpPr>
          <p:nvPr/>
        </p:nvSpPr>
        <p:spPr bwMode="gray">
          <a:xfrm>
            <a:off x="4800601" y="1165227"/>
            <a:ext cx="725366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3" name="Rectangle 183"/>
          <p:cNvSpPr>
            <a:spLocks noChangeArrowheads="1"/>
          </p:cNvSpPr>
          <p:nvPr/>
        </p:nvSpPr>
        <p:spPr bwMode="gray">
          <a:xfrm>
            <a:off x="1888881" y="1165227"/>
            <a:ext cx="725365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4" name="Rectangle 189"/>
          <p:cNvSpPr>
            <a:spLocks noChangeArrowheads="1"/>
          </p:cNvSpPr>
          <p:nvPr/>
        </p:nvSpPr>
        <p:spPr bwMode="gray">
          <a:xfrm>
            <a:off x="438151" y="4764"/>
            <a:ext cx="725365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5" name="Rectangle 190"/>
          <p:cNvSpPr>
            <a:spLocks noChangeArrowheads="1"/>
          </p:cNvSpPr>
          <p:nvPr/>
        </p:nvSpPr>
        <p:spPr bwMode="gray">
          <a:xfrm>
            <a:off x="1143001" y="533402"/>
            <a:ext cx="725366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56" name="Rectangle 200"/>
          <p:cNvSpPr>
            <a:spLocks noChangeArrowheads="1"/>
          </p:cNvSpPr>
          <p:nvPr/>
        </p:nvSpPr>
        <p:spPr bwMode="gray">
          <a:xfrm>
            <a:off x="2577612" y="534988"/>
            <a:ext cx="725365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/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2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33800" y="6400802"/>
            <a:ext cx="2133600" cy="3206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441D0C-CDC4-422B-A42C-132C76150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 userDrawn="1"/>
        </p:nvSpPr>
        <p:spPr bwMode="gray">
          <a:xfrm>
            <a:off x="0" y="1143000"/>
            <a:ext cx="9144000" cy="449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900" b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0" y="2438402"/>
            <a:ext cx="9144000" cy="1347787"/>
          </a:xfrm>
        </p:spPr>
        <p:txBody>
          <a:bodyPr anchor="ctr"/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Rectangle 194"/>
          <p:cNvSpPr>
            <a:spLocks noChangeArrowheads="1"/>
          </p:cNvSpPr>
          <p:nvPr userDrawn="1"/>
        </p:nvSpPr>
        <p:spPr bwMode="gray">
          <a:xfrm>
            <a:off x="0" y="5029202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Rectangle 194"/>
          <p:cNvSpPr>
            <a:spLocks noChangeArrowheads="1"/>
          </p:cNvSpPr>
          <p:nvPr userDrawn="1"/>
        </p:nvSpPr>
        <p:spPr bwMode="gray">
          <a:xfrm rot="10800000">
            <a:off x="0" y="228601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Rectangle 194"/>
          <p:cNvSpPr>
            <a:spLocks noChangeArrowheads="1"/>
          </p:cNvSpPr>
          <p:nvPr userDrawn="1"/>
        </p:nvSpPr>
        <p:spPr bwMode="gray">
          <a:xfrm rot="10800000">
            <a:off x="0" y="533403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675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4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4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56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0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0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2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1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15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6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8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30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25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280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6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39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01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61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5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B031CA-380A-4064-9A3E-673D60F5CF3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18/01/2017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9D0385-1756-47DF-8945-E96F940435D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0266" y="1412776"/>
            <a:ext cx="8569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S UI Gothic" pitchFamily="34" charset="-128"/>
                <a:cs typeface="Segoe UI" pitchFamily="34" charset="0"/>
              </a:rPr>
              <a:t>PERKEMBANGAN INDUSTRI DAN PENERAPAN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S UI Gothic" pitchFamily="34" charset="-128"/>
                <a:cs typeface="Segoe UI" pitchFamily="34" charset="0"/>
              </a:rPr>
              <a:t>SNI AIR MINUM DALAM KEMASAN SECARA WAJIB</a:t>
            </a:r>
            <a:endParaRPr lang="id-ID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S UI Gothic" pitchFamily="34" charset="-128"/>
              <a:cs typeface="Segoe UI" pitchFamily="34" charset="0"/>
            </a:endParaRPr>
          </a:p>
        </p:txBody>
      </p:sp>
      <p:pic>
        <p:nvPicPr>
          <p:cNvPr id="1028" name="Picture 4" descr="Logo OK (Tran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269" y="116632"/>
            <a:ext cx="3013778" cy="9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2348880"/>
            <a:ext cx="675928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Willem Petrus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Riwu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Direktur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Tembakau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Penyegar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Ditjen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Agro</a:t>
            </a:r>
          </a:p>
          <a:p>
            <a:pPr algn="ctr"/>
            <a:endParaRPr lang="en-US" dirty="0"/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Disampaikan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SNI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Kemasan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Permenperin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No. 78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17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mdk grow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8585" y="4995485"/>
            <a:ext cx="2286000" cy="1371600"/>
          </a:xfrm>
          <a:prstGeom prst="rect">
            <a:avLst/>
          </a:prstGeom>
        </p:spPr>
      </p:pic>
      <p:pic>
        <p:nvPicPr>
          <p:cNvPr id="15" name="Picture 14" descr="tips memilih air minum kemas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585" y="4995485"/>
            <a:ext cx="2212258" cy="1371600"/>
          </a:xfrm>
          <a:prstGeom prst="rect">
            <a:avLst/>
          </a:prstGeom>
        </p:spPr>
      </p:pic>
      <p:pic>
        <p:nvPicPr>
          <p:cNvPr id="16" name="Picture 2" descr="C:\Users\Public\Pictures\Sample Pictures\14209699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86" y="4988345"/>
            <a:ext cx="2438400" cy="13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1170" y="2310540"/>
            <a:ext cx="65816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Perkembangan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Industri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Air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Minum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Dalam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Kemasan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Air </a:t>
            </a:r>
            <a:r>
              <a:rPr lang="en-US" dirty="0" err="1" smtClean="0">
                <a:solidFill>
                  <a:srgbClr val="0070C0"/>
                </a:solidFill>
              </a:rPr>
              <a:t>Minum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Dalam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Kemasan</a:t>
            </a:r>
            <a:r>
              <a:rPr lang="en-US" dirty="0" smtClean="0">
                <a:solidFill>
                  <a:srgbClr val="0070C0"/>
                </a:solidFill>
              </a:rPr>
              <a:t> (AMDK)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89654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Air </a:t>
            </a:r>
            <a:r>
              <a:rPr lang="en-US" sz="1600" dirty="0" err="1">
                <a:solidFill>
                  <a:srgbClr val="002060"/>
                </a:solidFill>
              </a:rPr>
              <a:t>Minum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Dalam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Kemasan</a:t>
            </a:r>
            <a:r>
              <a:rPr lang="en-US" sz="1600" dirty="0">
                <a:solidFill>
                  <a:srgbClr val="002060"/>
                </a:solidFill>
              </a:rPr>
              <a:t> (AMDK) </a:t>
            </a:r>
            <a:r>
              <a:rPr lang="en-US" sz="1600" dirty="0" err="1">
                <a:solidFill>
                  <a:srgbClr val="002060"/>
                </a:solidFill>
              </a:rPr>
              <a:t>dalam</a:t>
            </a:r>
            <a:r>
              <a:rPr lang="en-US" sz="1600" dirty="0">
                <a:solidFill>
                  <a:srgbClr val="002060"/>
                </a:solidFill>
              </a:rPr>
              <a:t> KBLI </a:t>
            </a:r>
            <a:r>
              <a:rPr lang="en-US" sz="1600" dirty="0" smtClean="0">
                <a:solidFill>
                  <a:srgbClr val="002060"/>
                </a:solidFill>
              </a:rPr>
              <a:t>2015 </a:t>
            </a:r>
            <a:r>
              <a:rPr lang="en-US" sz="1600" dirty="0" err="1">
                <a:solidFill>
                  <a:srgbClr val="002060"/>
                </a:solidFill>
              </a:rPr>
              <a:t>termasuk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No.11050 </a:t>
            </a:r>
            <a:r>
              <a:rPr lang="en-US" sz="1600" dirty="0" err="1">
                <a:solidFill>
                  <a:srgbClr val="002060"/>
                </a:solidFill>
              </a:rPr>
              <a:t>merupakan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kelompok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industri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minuman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ringan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2060"/>
                </a:solidFill>
              </a:rPr>
              <a:t>Industri</a:t>
            </a:r>
            <a:r>
              <a:rPr lang="en-US" sz="1600" dirty="0">
                <a:solidFill>
                  <a:srgbClr val="002060"/>
                </a:solidFill>
              </a:rPr>
              <a:t> AMDK </a:t>
            </a:r>
            <a:r>
              <a:rPr lang="en-US" sz="1600" dirty="0" err="1">
                <a:solidFill>
                  <a:srgbClr val="002060"/>
                </a:solidFill>
              </a:rPr>
              <a:t>mempunyai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penting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dalam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industri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nasional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karena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peranannya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dalam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menyediakan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produk</a:t>
            </a:r>
            <a:r>
              <a:rPr lang="en-US" sz="1600" dirty="0">
                <a:solidFill>
                  <a:srgbClr val="002060"/>
                </a:solidFill>
              </a:rPr>
              <a:t> air </a:t>
            </a:r>
            <a:r>
              <a:rPr lang="en-US" sz="1600" dirty="0" err="1">
                <a:solidFill>
                  <a:srgbClr val="002060"/>
                </a:solidFill>
              </a:rPr>
              <a:t>minum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bagi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masyarakat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2060"/>
                </a:solidFill>
              </a:rPr>
              <a:t>Industri</a:t>
            </a:r>
            <a:r>
              <a:rPr lang="en-US" sz="1600" dirty="0">
                <a:solidFill>
                  <a:srgbClr val="002060"/>
                </a:solidFill>
              </a:rPr>
              <a:t> air </a:t>
            </a:r>
            <a:r>
              <a:rPr lang="en-US" sz="1600" dirty="0" err="1">
                <a:solidFill>
                  <a:srgbClr val="002060"/>
                </a:solidFill>
              </a:rPr>
              <a:t>minum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berkembang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cukup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pesat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sejalan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dengan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meningkatnya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permintaan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masyarakat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terhadap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produk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minuman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siap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saji</a:t>
            </a:r>
            <a:r>
              <a:rPr lang="en-US" sz="1600" dirty="0">
                <a:solidFill>
                  <a:srgbClr val="002060"/>
                </a:solidFill>
              </a:rPr>
              <a:t> yang </a:t>
            </a:r>
            <a:r>
              <a:rPr lang="en-US" sz="1600" dirty="0" err="1">
                <a:solidFill>
                  <a:srgbClr val="002060"/>
                </a:solidFill>
              </a:rPr>
              <a:t>aman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higienis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r>
              <a:rPr lang="nn-NO" sz="1600" dirty="0">
                <a:solidFill>
                  <a:srgbClr val="002060"/>
                </a:solidFill>
              </a:rPr>
              <a:t>Tingkat konsumsi AMDK yang tinggi di Indonesia yaitu</a:t>
            </a:r>
            <a:r>
              <a:rPr lang="id-ID" sz="1600" dirty="0">
                <a:solidFill>
                  <a:srgbClr val="002060"/>
                </a:solidFill>
              </a:rPr>
              <a:t> mencapai </a:t>
            </a:r>
            <a:r>
              <a:rPr lang="id-ID" sz="1600" dirty="0" smtClean="0">
                <a:solidFill>
                  <a:srgbClr val="002060"/>
                </a:solidFill>
              </a:rPr>
              <a:t>24,7 </a:t>
            </a:r>
            <a:r>
              <a:rPr lang="id-ID" sz="1600" dirty="0">
                <a:solidFill>
                  <a:srgbClr val="002060"/>
                </a:solidFill>
              </a:rPr>
              <a:t>Milyar </a:t>
            </a:r>
            <a:r>
              <a:rPr lang="nn-NO" sz="1600" dirty="0">
                <a:solidFill>
                  <a:srgbClr val="002060"/>
                </a:solidFill>
              </a:rPr>
              <a:t>Liter/tahun</a:t>
            </a:r>
            <a:r>
              <a:rPr lang="id-ID" sz="1600" dirty="0">
                <a:solidFill>
                  <a:srgbClr val="002060"/>
                </a:solidFill>
              </a:rPr>
              <a:t> pada tahun </a:t>
            </a:r>
            <a:r>
              <a:rPr lang="id-ID" sz="1600" dirty="0" smtClean="0">
                <a:solidFill>
                  <a:srgbClr val="002060"/>
                </a:solidFill>
              </a:rPr>
              <a:t>2015</a:t>
            </a:r>
            <a:r>
              <a:rPr lang="nn-NO" sz="1600" dirty="0" smtClean="0">
                <a:solidFill>
                  <a:srgbClr val="002060"/>
                </a:solidFill>
              </a:rPr>
              <a:t> </a:t>
            </a:r>
            <a:r>
              <a:rPr lang="nn-NO" sz="1600" dirty="0">
                <a:solidFill>
                  <a:srgbClr val="002060"/>
                </a:solidFill>
              </a:rPr>
              <a:t>sehingga masyarakat memerlukan kepastian keamanan produk ini.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 err="1">
                <a:solidFill>
                  <a:srgbClr val="002060"/>
                </a:solidFill>
              </a:rPr>
              <a:t>Sejalan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perkembangan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teknologi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berbagai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diversifikasi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produk</a:t>
            </a:r>
            <a:r>
              <a:rPr lang="en-US" sz="1600" dirty="0">
                <a:solidFill>
                  <a:srgbClr val="002060"/>
                </a:solidFill>
              </a:rPr>
              <a:t> AMDK </a:t>
            </a:r>
            <a:r>
              <a:rPr lang="en-US" sz="1600" dirty="0" err="1">
                <a:solidFill>
                  <a:srgbClr val="002060"/>
                </a:solidFill>
              </a:rPr>
              <a:t>beredar</a:t>
            </a:r>
            <a:r>
              <a:rPr lang="en-US" sz="1600" dirty="0">
                <a:solidFill>
                  <a:srgbClr val="002060"/>
                </a:solidFill>
              </a:rPr>
              <a:t> di </a:t>
            </a:r>
            <a:r>
              <a:rPr lang="en-US" sz="1600" dirty="0" err="1">
                <a:solidFill>
                  <a:srgbClr val="002060"/>
                </a:solidFill>
              </a:rPr>
              <a:t>masyarakat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sehingga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perlu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ditindaklanjuti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dengan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berbagai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kebijakan</a:t>
            </a:r>
            <a:r>
              <a:rPr lang="en-US" sz="1600" dirty="0">
                <a:solidFill>
                  <a:srgbClr val="002060"/>
                </a:solidFill>
              </a:rPr>
              <a:t> yang </a:t>
            </a:r>
            <a:r>
              <a:rPr lang="en-US" sz="1600" dirty="0" err="1">
                <a:solidFill>
                  <a:srgbClr val="002060"/>
                </a:solidFill>
              </a:rPr>
              <a:t>mengatur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standar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kualitas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997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76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800" b="1" cap="all" dirty="0" smtClean="0"/>
              <a:t>PERKEMBANGAN INDUSTRI Air </a:t>
            </a:r>
            <a:r>
              <a:rPr lang="en-US" sz="2800" b="1" cap="all" dirty="0" err="1" smtClean="0"/>
              <a:t>kemasan</a:t>
            </a:r>
            <a:r>
              <a:rPr lang="en-US" sz="2800" b="1" cap="all" dirty="0" smtClean="0"/>
              <a:t> </a:t>
            </a:r>
            <a:br>
              <a:rPr lang="en-US" sz="2800" b="1" cap="all" dirty="0" smtClean="0"/>
            </a:br>
            <a:r>
              <a:rPr lang="en-US" sz="2800" b="1" cap="all" dirty="0" smtClean="0"/>
              <a:t>di </a:t>
            </a:r>
            <a:r>
              <a:rPr lang="en-US" sz="2800" b="1" cap="all" dirty="0" err="1" smtClean="0"/>
              <a:t>indonesia</a:t>
            </a: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8562195"/>
              </p:ext>
            </p:extLst>
          </p:nvPr>
        </p:nvGraphicFramePr>
        <p:xfrm>
          <a:off x="762000" y="1422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37338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/>
              <a:t>persh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3971" y="30104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DPD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038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Jt</a:t>
            </a:r>
            <a:r>
              <a:rPr lang="en-US" dirty="0" smtClean="0"/>
              <a:t> </a:t>
            </a:r>
            <a:r>
              <a:rPr lang="en-US" dirty="0" err="1" smtClean="0"/>
              <a:t>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579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 </a:t>
            </a:r>
            <a:r>
              <a:rPr lang="en-US" dirty="0" err="1" smtClean="0"/>
              <a:t>lt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35194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persh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0502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10 -12 %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6887812" y="4167408"/>
            <a:ext cx="228599" cy="10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43400" y="492709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60 % </a:t>
            </a:r>
            <a:r>
              <a:rPr lang="en-US" dirty="0" err="1" smtClean="0"/>
              <a:t>persh</a:t>
            </a:r>
            <a:r>
              <a:rPr lang="en-US" dirty="0" smtClean="0"/>
              <a:t> di </a:t>
            </a:r>
            <a:r>
              <a:rPr lang="en-US" dirty="0" err="1" smtClean="0"/>
              <a:t>Jawa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350822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700 </a:t>
            </a:r>
            <a:r>
              <a:rPr lang="en-US" dirty="0" err="1" smtClean="0"/>
              <a:t>persh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504086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Persh</a:t>
            </a:r>
            <a:r>
              <a:rPr lang="en-US" dirty="0" smtClean="0"/>
              <a:t> air </a:t>
            </a:r>
            <a:r>
              <a:rPr lang="en-US" dirty="0" err="1" smtClean="0"/>
              <a:t>kemasan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28800" y="4583668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8585" y="32505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217 </a:t>
            </a:r>
            <a:r>
              <a:rPr lang="en-US" dirty="0" err="1" smtClean="0"/>
              <a:t>persh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54116" y="30972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DPD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518264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39 % </a:t>
            </a:r>
            <a:r>
              <a:rPr lang="en-US" dirty="0" err="1" smtClean="0"/>
              <a:t>pasar</a:t>
            </a:r>
            <a:r>
              <a:rPr lang="en-US" dirty="0" smtClean="0"/>
              <a:t> di </a:t>
            </a:r>
            <a:r>
              <a:rPr lang="en-US" dirty="0" err="1" smtClean="0"/>
              <a:t>Jabodetabekser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43400" y="546049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40 %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(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Jabodetabekser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43400" y="57266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21 %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50405" y="4695967"/>
            <a:ext cx="0" cy="2311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24034" y="1828800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ASPADIN </a:t>
            </a:r>
            <a:r>
              <a:rPr lang="en-US" dirty="0" err="1" smtClean="0"/>
              <a:t>berdiri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0055" y="2198132"/>
            <a:ext cx="5545" cy="8178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3400" y="59803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69 % gallon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62600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31 % SPS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77959" y="374632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2.000 </a:t>
            </a:r>
            <a:r>
              <a:rPr lang="en-US" dirty="0" err="1" smtClean="0"/>
              <a:t>merek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382166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1.500 </a:t>
            </a:r>
            <a:r>
              <a:rPr lang="en-US" dirty="0" err="1" smtClean="0"/>
              <a:t>merek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38600" y="403860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rb</a:t>
            </a:r>
            <a:r>
              <a:rPr lang="en-US" dirty="0" smtClean="0"/>
              <a:t> </a:t>
            </a:r>
            <a:r>
              <a:rPr lang="en-US" dirty="0" err="1" smtClean="0"/>
              <a:t>TkL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76178" y="4271462"/>
            <a:ext cx="1397595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 </a:t>
            </a:r>
            <a:r>
              <a:rPr lang="en-US" dirty="0" err="1" smtClean="0"/>
              <a:t>jt</a:t>
            </a:r>
            <a:r>
              <a:rPr lang="en-US" dirty="0" smtClean="0"/>
              <a:t> </a:t>
            </a:r>
            <a:r>
              <a:rPr lang="en-US" dirty="0" err="1" smtClean="0"/>
              <a:t>TkTL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6"/>
          <p:cNvSpPr>
            <a:spLocks noGrp="1"/>
          </p:cNvSpPr>
          <p:nvPr>
            <p:ph type="title"/>
          </p:nvPr>
        </p:nvSpPr>
        <p:spPr>
          <a:xfrm>
            <a:off x="151375" y="609600"/>
            <a:ext cx="4435865" cy="685800"/>
          </a:xfrm>
        </p:spPr>
        <p:txBody>
          <a:bodyPr/>
          <a:lstStyle/>
          <a:p>
            <a:r>
              <a:rPr lang="en-US" sz="2400" b="1" dirty="0" smtClean="0"/>
              <a:t>Volume </a:t>
            </a:r>
            <a:r>
              <a:rPr lang="en-US" sz="2400" b="1" dirty="0" err="1" smtClean="0"/>
              <a:t>Produksi</a:t>
            </a:r>
            <a:r>
              <a:rPr lang="en-US" sz="2400" b="1" dirty="0" smtClean="0"/>
              <a:t>  2009-2015</a:t>
            </a:r>
          </a:p>
        </p:txBody>
      </p:sp>
      <p:graphicFrame>
        <p:nvGraphicFramePr>
          <p:cNvPr id="1026" name="Content Placeholder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0847285"/>
              </p:ext>
            </p:extLst>
          </p:nvPr>
        </p:nvGraphicFramePr>
        <p:xfrm>
          <a:off x="152400" y="1446213"/>
          <a:ext cx="4478338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3" imgW="6562641" imgH="3324232" progId="Excel.Sheet.8">
                  <p:embed/>
                </p:oleObj>
              </mc:Choice>
              <mc:Fallback>
                <p:oleObj name="Worksheet" r:id="rId3" imgW="6562641" imgH="33242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6213"/>
                        <a:ext cx="4478338" cy="226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6"/>
          <p:cNvSpPr txBox="1">
            <a:spLocks/>
          </p:cNvSpPr>
          <p:nvPr/>
        </p:nvSpPr>
        <p:spPr>
          <a:xfrm>
            <a:off x="4572117" y="1524000"/>
            <a:ext cx="2362083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Rata-rata </a:t>
            </a:r>
            <a:r>
              <a:rPr lang="en-US" b="1" dirty="0" err="1">
                <a:latin typeface="+mj-lt"/>
                <a:ea typeface="+mj-ea"/>
                <a:cs typeface="+mj-cs"/>
              </a:rPr>
              <a:t>kenaikan</a:t>
            </a:r>
            <a:r>
              <a:rPr lang="en-US" b="1" dirty="0">
                <a:latin typeface="+mj-lt"/>
                <a:ea typeface="+mj-ea"/>
                <a:cs typeface="+mj-cs"/>
              </a:rPr>
              <a:t> per </a:t>
            </a:r>
            <a:r>
              <a:rPr lang="en-US" b="1" dirty="0" smtClean="0">
                <a:latin typeface="+mj-lt"/>
                <a:ea typeface="+mj-ea"/>
                <a:cs typeface="+mj-cs"/>
              </a:rPr>
              <a:t>tahun:10 – 12 %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7086600" y="6324600"/>
            <a:ext cx="1662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Century Schoolbook"/>
              </a:rPr>
              <a:t>Sumber</a:t>
            </a:r>
            <a:r>
              <a:rPr lang="en-US" sz="1200" dirty="0">
                <a:latin typeface="Century Schoolbook"/>
              </a:rPr>
              <a:t>: </a:t>
            </a:r>
            <a:r>
              <a:rPr lang="en-US" sz="1200" dirty="0" smtClean="0">
                <a:latin typeface="Century Schoolbook"/>
              </a:rPr>
              <a:t>Data </a:t>
            </a:r>
            <a:r>
              <a:rPr lang="en-US" sz="1200" dirty="0" err="1" smtClean="0">
                <a:latin typeface="Century Schoolbook"/>
              </a:rPr>
              <a:t>diolah</a:t>
            </a:r>
            <a:endParaRPr lang="en-US" sz="1200" dirty="0">
              <a:latin typeface="Century Schoolbook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4648" y="1676400"/>
            <a:ext cx="4191000" cy="990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46339904"/>
              </p:ext>
            </p:extLst>
          </p:nvPr>
        </p:nvGraphicFramePr>
        <p:xfrm>
          <a:off x="4495800" y="3872299"/>
          <a:ext cx="425343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6"/>
          <p:cNvSpPr txBox="1">
            <a:spLocks/>
          </p:cNvSpPr>
          <p:nvPr/>
        </p:nvSpPr>
        <p:spPr bwMode="auto">
          <a:xfrm>
            <a:off x="2362200" y="5876625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/>
              <a:t>SERAPAN PASAR</a:t>
            </a: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530731"/>
              </p:ext>
            </p:extLst>
          </p:nvPr>
        </p:nvGraphicFramePr>
        <p:xfrm>
          <a:off x="243894" y="4038600"/>
          <a:ext cx="394710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71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38" y="2310540"/>
            <a:ext cx="8382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Penerapan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SNI AMDK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Secara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Wajib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009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04664"/>
            <a:ext cx="7773338" cy="1596177"/>
          </a:xfrm>
        </p:spPr>
        <p:txBody>
          <a:bodyPr/>
          <a:lstStyle/>
          <a:p>
            <a:r>
              <a:rPr lang="en-US" dirty="0" smtClean="0"/>
              <a:t>STANDAR NASIONAL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16224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Standar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sarana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efektif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antara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produsen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konsumen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terhadap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mutu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suatu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produk</a:t>
            </a:r>
            <a:r>
              <a:rPr lang="en-US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telah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disepakati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bersama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menjadi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faktor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penguat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daya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saing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pelancar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transaksi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perdagangan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baik</a:t>
            </a:r>
            <a:r>
              <a:rPr lang="en-US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dalam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negeri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maupun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pasar</a:t>
            </a:r>
            <a:r>
              <a:rPr lang="en-US" dirty="0">
                <a:latin typeface="+mj-lt"/>
                <a:cs typeface="Arial" panose="020B0604020202020204" pitchFamily="34" charset="0"/>
              </a:rPr>
              <a:t> global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serta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pelindung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kepentingan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umum</a:t>
            </a:r>
            <a:r>
              <a:rPr lang="en-US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menerapkan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Standar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Produk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Standar</a:t>
            </a:r>
            <a:r>
              <a:rPr lang="en-US" dirty="0">
                <a:latin typeface="+mj-lt"/>
                <a:cs typeface="Arial" panose="020B0604020202020204" pitchFamily="34" charset="0"/>
              </a:rPr>
              <a:t> Nasional Indonesia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dokumen</a:t>
            </a:r>
            <a:r>
              <a:rPr lang="en-US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memuat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ketentuan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pedoman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dirty="0">
                <a:latin typeface="+mj-lt"/>
                <a:cs typeface="Arial" panose="020B0604020202020204" pitchFamily="34" charset="0"/>
              </a:rPr>
              <a:t>/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atau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karakteristik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suatu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kegiatan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barang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atau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jasa</a:t>
            </a:r>
            <a:r>
              <a:rPr lang="en-US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dirumuskan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secara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konsensus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oleh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pihak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terkait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oleh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Badan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Standardisasi</a:t>
            </a:r>
            <a:r>
              <a:rPr lang="en-US" dirty="0">
                <a:latin typeface="+mj-lt"/>
                <a:cs typeface="Arial" panose="020B0604020202020204" pitchFamily="34" charset="0"/>
              </a:rPr>
              <a:t> Nasional (BSN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).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1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1" y="131979"/>
            <a:ext cx="7773338" cy="1596177"/>
          </a:xfrm>
        </p:spPr>
        <p:txBody>
          <a:bodyPr/>
          <a:lstStyle/>
          <a:p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1455634"/>
            <a:ext cx="4334586" cy="167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/>
              <a:t>PERMENPERIN </a:t>
            </a:r>
            <a:r>
              <a:rPr lang="en-US" b="1" dirty="0" smtClean="0"/>
              <a:t>NO.96/M-IND/PER/12 /2011 </a:t>
            </a:r>
            <a:r>
              <a:rPr lang="en-US" dirty="0" err="1" smtClean="0"/>
              <a:t>Tentang</a:t>
            </a:r>
            <a:r>
              <a:rPr lang="en-US" b="1" dirty="0" smtClean="0"/>
              <a:t> </a:t>
            </a:r>
            <a:r>
              <a:rPr lang="en-US" dirty="0"/>
              <a:t>PERSYARATAN TEKNIS INDUSTRI  AMDK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459" y="1462714"/>
            <a:ext cx="4191000" cy="167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/>
              <a:t>PERMENPERIN NO. </a:t>
            </a:r>
            <a:r>
              <a:rPr lang="en-US" b="1" dirty="0" smtClean="0"/>
              <a:t>78/M-IND/PER/11 /2016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/>
              <a:t>PEMBERLAKUAN SNI </a:t>
            </a:r>
            <a:r>
              <a:rPr lang="en-US" dirty="0" smtClean="0"/>
              <a:t>AIR MINERAL, AIR DEMINERAL, AIR MINERAL ALAMI, DAN AIR EMBUN </a:t>
            </a:r>
            <a:r>
              <a:rPr lang="en-US" dirty="0"/>
              <a:t>SECARA WAJIB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27398" y="4509120"/>
            <a:ext cx="4191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/>
              <a:t>PERMENPERIN </a:t>
            </a:r>
            <a:r>
              <a:rPr lang="en-US" b="1" dirty="0"/>
              <a:t>No. </a:t>
            </a:r>
            <a:r>
              <a:rPr lang="en-US" b="1" dirty="0" smtClean="0"/>
              <a:t>60/M-IND/PER /11/ 2013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Penunjukan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Pemberlakuan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Nasional Indonesia (SNI)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 (AMDK)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459" y="3459571"/>
            <a:ext cx="8686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Air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Kemasan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air yang </a:t>
            </a:r>
            <a:r>
              <a:rPr lang="en-US" sz="2000" dirty="0" err="1"/>
              <a:t>diproses</a:t>
            </a:r>
            <a:r>
              <a:rPr lang="en-US" sz="2000" dirty="0"/>
              <a:t>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pangan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pangan</a:t>
            </a:r>
            <a:r>
              <a:rPr lang="en-US" sz="2000" dirty="0"/>
              <a:t>, </a:t>
            </a:r>
            <a:r>
              <a:rPr lang="en-US" sz="2000" dirty="0" err="1"/>
              <a:t>dikemas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diminum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503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Baku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524000"/>
            <a:ext cx="4191000" cy="236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Air Mineral </a:t>
            </a:r>
            <a:r>
              <a:rPr lang="en-US" dirty="0" smtClean="0"/>
              <a:t>(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 Tanah, Air </a:t>
            </a:r>
            <a:r>
              <a:rPr lang="en-US" dirty="0" err="1" smtClean="0"/>
              <a:t>Permukaan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r>
              <a:rPr lang="en-US" dirty="0" smtClean="0"/>
              <a:t>)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mineral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mineral.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1524000"/>
            <a:ext cx="4191000" cy="2362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Air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Demineral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air </a:t>
            </a:r>
            <a:r>
              <a:rPr lang="en-US" dirty="0" err="1" smtClean="0"/>
              <a:t>permukaan</a:t>
            </a:r>
            <a:r>
              <a:rPr lang="en-US" dirty="0" smtClean="0"/>
              <a:t>)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permunian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destilasi</a:t>
            </a:r>
            <a:r>
              <a:rPr lang="en-US" dirty="0" smtClean="0"/>
              <a:t>, </a:t>
            </a:r>
            <a:r>
              <a:rPr lang="en-US" dirty="0" err="1" smtClean="0"/>
              <a:t>deionisasi</a:t>
            </a:r>
            <a:r>
              <a:rPr lang="en-US" dirty="0" smtClean="0"/>
              <a:t>, reverse osmosis (RO)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4191000"/>
            <a:ext cx="41910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Air Mineral </a:t>
            </a:r>
            <a:r>
              <a:rPr lang="en-US" b="1" dirty="0" err="1" smtClean="0">
                <a:solidFill>
                  <a:srgbClr val="7030A0"/>
                </a:solidFill>
              </a:rPr>
              <a:t>Alami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 Tanah </a:t>
            </a:r>
            <a:r>
              <a:rPr lang="en-US" dirty="0" err="1" smtClean="0"/>
              <a:t>Dalam</a:t>
            </a:r>
            <a:r>
              <a:rPr lang="en-US" dirty="0" smtClean="0"/>
              <a:t>) Air </a:t>
            </a:r>
            <a:r>
              <a:rPr lang="en-US" dirty="0" err="1" smtClean="0"/>
              <a:t>minum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terkendali</a:t>
            </a:r>
            <a:r>
              <a:rPr lang="en-US" dirty="0" smtClean="0"/>
              <a:t> yang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 air mineral </a:t>
            </a:r>
            <a:r>
              <a:rPr lang="en-US" dirty="0" err="1" smtClean="0"/>
              <a:t>alami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4191000"/>
            <a:ext cx="4191000" cy="2362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Air </a:t>
            </a:r>
            <a:r>
              <a:rPr lang="en-US" b="1" dirty="0" err="1" smtClean="0">
                <a:solidFill>
                  <a:srgbClr val="C00000"/>
                </a:solidFill>
              </a:rPr>
              <a:t>Minum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Embun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r>
              <a:rPr lang="en-US" dirty="0" smtClean="0"/>
              <a:t>) Air </a:t>
            </a:r>
            <a:r>
              <a:rPr lang="en-US" dirty="0" err="1" smtClean="0"/>
              <a:t>Minum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pengembunan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 air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tetesan</a:t>
            </a:r>
            <a:r>
              <a:rPr lang="en-US" dirty="0" smtClean="0"/>
              <a:t> air </a:t>
            </a:r>
            <a:r>
              <a:rPr lang="en-US" dirty="0" err="1" smtClean="0"/>
              <a:t>embun</a:t>
            </a:r>
            <a:r>
              <a:rPr lang="en-US" dirty="0" smtClean="0"/>
              <a:t> yang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embun</a:t>
            </a:r>
            <a:r>
              <a:rPr lang="en-US" dirty="0" smtClean="0"/>
              <a:t> yang </a:t>
            </a:r>
            <a:r>
              <a:rPr lang="en-US" dirty="0" err="1" smtClean="0"/>
              <a:t>dikemas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70" cy="342410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, </a:t>
            </a:r>
            <a:r>
              <a:rPr lang="en-US" dirty="0" err="1" smtClean="0"/>
              <a:t>mengimpor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mengedarkan</a:t>
            </a:r>
            <a:r>
              <a:rPr lang="en-US" dirty="0" smtClean="0"/>
              <a:t> air mineral, air </a:t>
            </a:r>
            <a:r>
              <a:rPr lang="en-US" dirty="0" err="1" smtClean="0"/>
              <a:t>demineral</a:t>
            </a:r>
            <a:r>
              <a:rPr lang="en-US" dirty="0" smtClean="0"/>
              <a:t>, air mineral </a:t>
            </a:r>
            <a:r>
              <a:rPr lang="en-US" dirty="0" err="1" smtClean="0"/>
              <a:t>alami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embun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SNI </a:t>
            </a:r>
            <a:r>
              <a:rPr lang="en-US" dirty="0" err="1" smtClean="0"/>
              <a:t>Amdk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Industri</a:t>
            </a:r>
            <a:r>
              <a:rPr lang="en-US" dirty="0" smtClean="0"/>
              <a:t> AMDK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AMDK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Peringatan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endParaRPr lang="en-US" dirty="0" smtClean="0"/>
          </a:p>
          <a:p>
            <a:pPr lvl="1"/>
            <a:r>
              <a:rPr lang="en-US" dirty="0" err="1" smtClean="0"/>
              <a:t>Pembekuan</a:t>
            </a:r>
            <a:r>
              <a:rPr lang="en-US" dirty="0" smtClean="0"/>
              <a:t> IUI </a:t>
            </a:r>
            <a:r>
              <a:rPr lang="en-US" dirty="0" err="1" smtClean="0"/>
              <a:t>atau</a:t>
            </a:r>
            <a:endParaRPr lang="en-US" dirty="0" smtClean="0"/>
          </a:p>
          <a:p>
            <a:pPr lvl="1"/>
            <a:r>
              <a:rPr lang="en-US" dirty="0" err="1" smtClean="0"/>
              <a:t>Pencabutan</a:t>
            </a:r>
            <a:r>
              <a:rPr lang="en-US" dirty="0" smtClean="0"/>
              <a:t> IUI</a:t>
            </a:r>
          </a:p>
        </p:txBody>
      </p:sp>
    </p:spTree>
    <p:extLst>
      <p:ext uri="{BB962C8B-B14F-4D97-AF65-F5344CB8AC3E}">
        <p14:creationId xmlns:p14="http://schemas.microsoft.com/office/powerpoint/2010/main" val="16628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786379"/>
              </p:ext>
            </p:extLst>
          </p:nvPr>
        </p:nvGraphicFramePr>
        <p:xfrm>
          <a:off x="214282" y="1785926"/>
          <a:ext cx="87154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4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655" y="2310540"/>
            <a:ext cx="80967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Perkembangan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Industri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Agro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Industri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Makanan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Minuman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39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LEMBAGA SERTIFIKASI DAN LABORATORIUM PENGUJI SNI AMDK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Permenperin</a:t>
            </a:r>
            <a:r>
              <a:rPr lang="en-US" dirty="0"/>
              <a:t> No. 01/M-IND/PER/1/2010</a:t>
            </a:r>
          </a:p>
          <a:p>
            <a:pPr lvl="1"/>
            <a:r>
              <a:rPr lang="en-US" dirty="0" err="1"/>
              <a:t>LSPro</a:t>
            </a:r>
            <a:r>
              <a:rPr lang="en-US" dirty="0"/>
              <a:t> yang </a:t>
            </a:r>
            <a:r>
              <a:rPr lang="en-US" dirty="0" err="1"/>
              <a:t>ditunjuk</a:t>
            </a:r>
            <a:r>
              <a:rPr lang="en-US" dirty="0"/>
              <a:t> 12 Unit</a:t>
            </a:r>
          </a:p>
          <a:p>
            <a:pPr lvl="1"/>
            <a:r>
              <a:rPr lang="en-US" dirty="0"/>
              <a:t>Lab </a:t>
            </a:r>
            <a:r>
              <a:rPr lang="en-US" dirty="0" err="1"/>
              <a:t>Uji</a:t>
            </a:r>
            <a:r>
              <a:rPr lang="en-US" dirty="0"/>
              <a:t> yang </a:t>
            </a:r>
            <a:r>
              <a:rPr lang="en-US" dirty="0" err="1"/>
              <a:t>ditunjuk</a:t>
            </a:r>
            <a:r>
              <a:rPr lang="en-US" dirty="0"/>
              <a:t> 13 unit</a:t>
            </a:r>
          </a:p>
          <a:p>
            <a:r>
              <a:rPr lang="en-US" dirty="0" err="1"/>
              <a:t>Permenperin</a:t>
            </a:r>
            <a:r>
              <a:rPr lang="en-US" dirty="0"/>
              <a:t> No. 92/M-IND/PER/10/2015</a:t>
            </a:r>
          </a:p>
          <a:p>
            <a:pPr lvl="1"/>
            <a:r>
              <a:rPr lang="en-US" dirty="0" err="1"/>
              <a:t>LSPro</a:t>
            </a:r>
            <a:r>
              <a:rPr lang="en-US" dirty="0"/>
              <a:t> air mineral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demineral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b="1" dirty="0"/>
              <a:t>26 Unit</a:t>
            </a:r>
          </a:p>
          <a:p>
            <a:pPr lvl="1"/>
            <a:r>
              <a:rPr lang="en-US" dirty="0"/>
              <a:t>Lab </a:t>
            </a:r>
            <a:r>
              <a:rPr lang="en-US" dirty="0" err="1"/>
              <a:t>Uji</a:t>
            </a:r>
            <a:r>
              <a:rPr lang="en-US" dirty="0"/>
              <a:t> air mineral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demineral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b="1" dirty="0"/>
              <a:t>19 Unit</a:t>
            </a:r>
          </a:p>
          <a:p>
            <a:pPr lvl="1"/>
            <a:r>
              <a:rPr lang="en-US" dirty="0" err="1"/>
              <a:t>LSPro</a:t>
            </a:r>
            <a:r>
              <a:rPr lang="en-US" dirty="0"/>
              <a:t> air mineral </a:t>
            </a:r>
            <a:r>
              <a:rPr lang="en-US" dirty="0" err="1"/>
              <a:t>alami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b="1" dirty="0"/>
              <a:t>3 Unit</a:t>
            </a:r>
          </a:p>
          <a:p>
            <a:pPr lvl="1"/>
            <a:r>
              <a:rPr lang="en-US" dirty="0"/>
              <a:t>Lab </a:t>
            </a:r>
            <a:r>
              <a:rPr lang="en-US" dirty="0" err="1"/>
              <a:t>Uji</a:t>
            </a:r>
            <a:r>
              <a:rPr lang="en-US" dirty="0"/>
              <a:t> air mineral </a:t>
            </a:r>
            <a:r>
              <a:rPr lang="en-US" dirty="0" err="1"/>
              <a:t>alami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b="1" dirty="0"/>
              <a:t>2 </a:t>
            </a:r>
            <a:r>
              <a:rPr lang="en-US" b="1" dirty="0" smtClean="0"/>
              <a:t>Unit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62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Latar</a:t>
            </a:r>
            <a:r>
              <a:rPr lang="en-US" sz="3200" dirty="0" smtClean="0"/>
              <a:t> </a:t>
            </a:r>
            <a:r>
              <a:rPr lang="en-US" sz="3200" dirty="0" err="1" smtClean="0"/>
              <a:t>Belakang</a:t>
            </a:r>
            <a:r>
              <a:rPr lang="en-US" sz="3200" dirty="0" smtClean="0"/>
              <a:t> TERBITNYA </a:t>
            </a:r>
            <a:r>
              <a:rPr lang="en-US" sz="3200" dirty="0" err="1" smtClean="0"/>
              <a:t>Permenperin</a:t>
            </a:r>
            <a:r>
              <a:rPr lang="en-US" sz="3200" dirty="0" smtClean="0"/>
              <a:t> NO. 78 TAHUN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92288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AMDK:</a:t>
            </a:r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proses yang </a:t>
            </a:r>
            <a:r>
              <a:rPr lang="en-US" dirty="0" err="1" smtClean="0"/>
              <a:t>berkembang</a:t>
            </a:r>
            <a:endParaRPr lang="en-US" dirty="0" smtClean="0"/>
          </a:p>
          <a:p>
            <a:pPr lvl="1"/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beragam</a:t>
            </a:r>
            <a:endParaRPr lang="en-US" dirty="0" smtClean="0"/>
          </a:p>
          <a:p>
            <a:pPr lvl="1"/>
            <a:r>
              <a:rPr lang="en-US" b="1" dirty="0" smtClean="0"/>
              <a:t>Air </a:t>
            </a:r>
            <a:r>
              <a:rPr lang="en-US" b="1" dirty="0" err="1" smtClean="0"/>
              <a:t>minum</a:t>
            </a:r>
            <a:r>
              <a:rPr lang="en-US" b="1" dirty="0" smtClean="0"/>
              <a:t> </a:t>
            </a:r>
            <a:r>
              <a:rPr lang="en-US" b="1" dirty="0" err="1" smtClean="0"/>
              <a:t>embun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-</a:t>
            </a:r>
            <a:r>
              <a:rPr lang="en-US" i="1" dirty="0" smtClean="0"/>
              <a:t>cover</a:t>
            </a:r>
            <a:endParaRPr lang="en-US" dirty="0" smtClean="0"/>
          </a:p>
          <a:p>
            <a:r>
              <a:rPr lang="en-US" dirty="0" err="1" smtClean="0"/>
              <a:t>Penerapan</a:t>
            </a:r>
            <a:r>
              <a:rPr lang="en-US" dirty="0" smtClean="0"/>
              <a:t> SNI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/>
              <a:t>diatur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 smtClean="0"/>
              <a:t>.</a:t>
            </a:r>
          </a:p>
          <a:p>
            <a:pPr lvl="1"/>
            <a:r>
              <a:rPr lang="id-ID" dirty="0" smtClean="0"/>
              <a:t>Penerbitan </a:t>
            </a:r>
            <a:r>
              <a:rPr lang="id-ID" dirty="0"/>
              <a:t>SPPT-SNI dilakukan sesuai dengan ketentuan </a:t>
            </a:r>
            <a:r>
              <a:rPr lang="id-ID" dirty="0" smtClean="0"/>
              <a:t>sertifikasi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Permenperin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216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98" y="188640"/>
            <a:ext cx="7772400" cy="605929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Perbandingan antara </a:t>
            </a:r>
            <a:br>
              <a:rPr lang="id-ID" sz="2800" dirty="0" smtClean="0"/>
            </a:br>
            <a:r>
              <a:rPr lang="id-ID" sz="2800" dirty="0" smtClean="0"/>
              <a:t>Permenperin 49/2012 dengan Permenperin 78/2016</a:t>
            </a:r>
            <a:endParaRPr lang="id-ID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55559"/>
              </p:ext>
            </p:extLst>
          </p:nvPr>
        </p:nvGraphicFramePr>
        <p:xfrm>
          <a:off x="467544" y="1318102"/>
          <a:ext cx="8136904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209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Permenperin 49/2012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Permenperin 78/2016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 anchor="ctr"/>
                </a:tc>
              </a:tr>
              <a:tr h="4543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Pemberlakuan Standar Nasional Indonesia (SNI) Air Minum Dalam Kemasan (AMDK) Secara Wajib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Pemberlakuan Standar Nasional Indonesia 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Air Mineral, Air Demineral, Air Mineral Alami Dan Air Minum Embun Secara Wajib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454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terdapat pasal yang menyebutkan pengecualian pemberlakuan SNI AMDK secara wajib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Terdapat pasal yang menyebutkan pengecualian pemberlakuan SNI AMDK secara </a:t>
                      </a:r>
                      <a:r>
                        <a:rPr lang="id-ID" sz="1800" dirty="0" smtClean="0">
                          <a:effectLst/>
                        </a:rPr>
                        <a:t>wajib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454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terdapat pasal yang menyebutkan ketentuan impor bahan baku air untuk industri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Terdapat pasal yang menyebutkan ketentuan impor bahan baku air untuk </a:t>
                      </a:r>
                      <a:r>
                        <a:rPr lang="id-ID" sz="1800" dirty="0" smtClean="0">
                          <a:effectLst/>
                        </a:rPr>
                        <a:t>industri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9086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ada ketentuan harus menggunakan mesin dan peralatan produksi serta laboratorium yang memenuhi persyaratan.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Perusahaan  Industri  Air Mineral, Air Demineral, Air Mineral Alami dan Air Minum Embun  dalam  melakukan  proses  produksi harus  menggunakan  mesin  dan  peralatan produksi  serta  laboratorium  yang  memenuhi  </a:t>
                      </a:r>
                      <a:r>
                        <a:rPr lang="id-ID" sz="1800" dirty="0" smtClean="0">
                          <a:effectLst/>
                        </a:rPr>
                        <a:t>persyaratan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98" y="188640"/>
            <a:ext cx="7772400" cy="605929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Perbandingan antara </a:t>
            </a:r>
            <a:br>
              <a:rPr lang="id-ID" sz="2800" dirty="0" smtClean="0"/>
            </a:br>
            <a:r>
              <a:rPr lang="id-ID" sz="2800" dirty="0" smtClean="0"/>
              <a:t>Permenperin 49/2012 dengan Permenperin 78/2016</a:t>
            </a:r>
            <a:endParaRPr lang="id-ID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34155"/>
              </p:ext>
            </p:extLst>
          </p:nvPr>
        </p:nvGraphicFramePr>
        <p:xfrm>
          <a:off x="179513" y="980728"/>
          <a:ext cx="8856983" cy="577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139"/>
                <a:gridCol w="4240844"/>
              </a:tblGrid>
              <a:tr h="209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Permenperin 49/2012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Permenperin 78/2016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 anchor="ctr"/>
                </a:tc>
              </a:tr>
              <a:tr h="454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Tidak ada ketentuan tipe sertifikasi dalam penerbitan SPPT-SNI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Penerbitan SPPT-SNI dilakukan sesuai dengan ketentuan sertifikasi tipe 5 atau tipe </a:t>
                      </a:r>
                      <a:r>
                        <a:rPr lang="id-ID" sz="1800" dirty="0" smtClean="0">
                          <a:effectLst/>
                        </a:rPr>
                        <a:t>4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4543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terdapat persyaratan penerapan CPPOB.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Adanya persyaratan penerapan CPPOB yang dibuktikan dengan surat pernyataan diri mengenai penerapan </a:t>
                      </a:r>
                      <a:r>
                        <a:rPr lang="id-ID" sz="1800" dirty="0" smtClean="0">
                          <a:effectLst/>
                        </a:rPr>
                        <a:t>CPPOB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9086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ada ketentuan penunjukkan LSPro dan/atau Laboratorium Penguji oleh Menteri dalam hal LSPro dan/atau Laboratorium Penguji yang telah diakreditasi oleh KAN belum tersedia.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Penunjukkan LSPro dan/atau Laboratorium Penguji oleh Menteri yang kompetensinya telah dievaluasi oleh BPPI apabila LSPro dan/atau Laboratorium Penguji yang telah diakreditasi oleh KAN belum </a:t>
                      </a:r>
                      <a:r>
                        <a:rPr lang="id-ID" sz="1800" dirty="0" smtClean="0">
                          <a:effectLst/>
                        </a:rPr>
                        <a:t>tersedia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4543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ada ketentuan mengenai informasi yang wajib dicantumkan oleh LSPro dalam menerbitkan SPPT-SNI.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Informasi yang  wajib dicantumkan oleh LSPro dalam menerbitkan </a:t>
                      </a:r>
                      <a:r>
                        <a:rPr lang="id-ID" sz="1800" dirty="0" smtClean="0">
                          <a:effectLst/>
                        </a:rPr>
                        <a:t>SPPT-SNI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  <a:tr h="454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Pelaporan penerbitan SPPT-SNI oleh LSPro hanya kepada Dirjen Pembina Industri dan Kepala </a:t>
                      </a:r>
                      <a:r>
                        <a:rPr lang="id-ID" sz="1800" smtClean="0">
                          <a:effectLst/>
                        </a:rPr>
                        <a:t> BPPI.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Pelaporan penerbitan SPPT-SNI oleh LSPro kepada Kepala BPPI, Dirjen Industri Agro, serta Kepala </a:t>
                      </a:r>
                      <a:r>
                        <a:rPr lang="id-ID" sz="1800" dirty="0" smtClean="0">
                          <a:effectLst/>
                        </a:rPr>
                        <a:t>BPOM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22" marR="430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id-I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Rekapitulasi Penerbitan SPPT SNI AMDK</a:t>
            </a:r>
          </a:p>
          <a:p>
            <a:pPr marL="0" indent="0" algn="ctr"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SPPT SNI AMDK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32248"/>
            <a:ext cx="8229600" cy="4637112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Berdasarkan laporan LSPro telah diterbitkan SPPT SNI </a:t>
            </a:r>
            <a:r>
              <a:rPr lang="id-ID" dirty="0" smtClean="0"/>
              <a:t>pada</a:t>
            </a:r>
            <a:r>
              <a:rPr lang="en-US" dirty="0" smtClean="0"/>
              <a:t> LEBIH DARI 500</a:t>
            </a:r>
            <a:r>
              <a:rPr lang="id-ID" dirty="0" smtClean="0"/>
              <a:t> perusahaan AMDK</a:t>
            </a:r>
            <a:r>
              <a:rPr lang="en-US" dirty="0" smtClean="0"/>
              <a:t> (YANG DILAPORKAN KE DIT. MINTEMGAR)</a:t>
            </a:r>
            <a:r>
              <a:rPr lang="id-ID" dirty="0" smtClean="0"/>
              <a:t>.</a:t>
            </a:r>
            <a:endParaRPr lang="id-ID" dirty="0" smtClean="0"/>
          </a:p>
          <a:p>
            <a:pPr algn="just"/>
            <a:r>
              <a:rPr lang="id-ID" dirty="0" smtClean="0"/>
              <a:t>Selama tahun 2016 Direktur Inspeksi dan Sertifikasi Pangan Badan POM telah melaporkan 5 </a:t>
            </a:r>
            <a:r>
              <a:rPr lang="id-ID" dirty="0"/>
              <a:t>p</a:t>
            </a:r>
            <a:r>
              <a:rPr lang="id-ID" dirty="0" smtClean="0"/>
              <a:t>erusahaan yang tidak memenuhi persyaratan penerapan CPPOB, sehingga harus dikenakan sanksi atas SPPT SNI yang dimilikinya.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947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Kendala Penerbitan SPPT SNI AMDK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Jumlah perusahaan AMDK yang relatif besar, belum sebanding dengan LSPro yang ada.</a:t>
            </a:r>
          </a:p>
          <a:p>
            <a:pPr algn="just"/>
            <a:r>
              <a:rPr lang="id-ID" dirty="0" smtClean="0"/>
              <a:t>Beberapa perusahaan IKM AMDK yang berada di daerah pelosok kesulitan untuk meraih akses pada LSPro, hal ini juga mengakibatkan biaya penerbitan SPPT SNI menjadi mahal.</a:t>
            </a:r>
          </a:p>
          <a:p>
            <a:pPr algn="just"/>
            <a:r>
              <a:rPr lang="id-ID" dirty="0" smtClean="0"/>
              <a:t>Beberapa perusahaan AMDK masih kurang menjaga konsistensi higienitas serta sanitasi dalam proses produksi yang menjadi titik kritis penerapan CPPOB.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24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Kendala Lain Industri AMDK</a:t>
            </a:r>
            <a:r>
              <a:rPr lang="en-US" sz="2800" b="1" dirty="0" smtClean="0"/>
              <a:t> (1)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784976" cy="5688632"/>
          </a:xfrm>
        </p:spPr>
        <p:txBody>
          <a:bodyPr>
            <a:noAutofit/>
          </a:bodyPr>
          <a:lstStyle/>
          <a:p>
            <a:pPr lvl="0"/>
            <a:r>
              <a:rPr lang="en-US" dirty="0" err="1"/>
              <a:t>Berdasarkan</a:t>
            </a:r>
            <a:r>
              <a:rPr lang="en-US" dirty="0"/>
              <a:t> Amar P</a:t>
            </a:r>
            <a:r>
              <a:rPr lang="id-ID" dirty="0"/>
              <a:t>utusan M</a:t>
            </a:r>
            <a:r>
              <a:rPr lang="en-US" dirty="0" err="1"/>
              <a:t>ahkamah</a:t>
            </a:r>
            <a:r>
              <a:rPr lang="en-US" dirty="0"/>
              <a:t> </a:t>
            </a:r>
            <a:r>
              <a:rPr lang="id-ID" dirty="0"/>
              <a:t>K</a:t>
            </a:r>
            <a:r>
              <a:rPr lang="en-US" dirty="0" err="1"/>
              <a:t>onstitusi</a:t>
            </a:r>
            <a:r>
              <a:rPr lang="id-ID" dirty="0"/>
              <a:t> No. 85/PUU.XI/2013 tanggal 18 Februari 2015 perihal </a:t>
            </a:r>
            <a:r>
              <a:rPr lang="en-US" dirty="0" err="1"/>
              <a:t>pembatalan</a:t>
            </a:r>
            <a:r>
              <a:rPr lang="en-US" dirty="0"/>
              <a:t> UU No. 7 </a:t>
            </a:r>
            <a:r>
              <a:rPr lang="en-US" dirty="0" err="1"/>
              <a:t>Tahun</a:t>
            </a:r>
            <a:r>
              <a:rPr lang="en-US" dirty="0"/>
              <a:t> 2004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Air (SDA),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dirty="0" err="1"/>
              <a:t>pasal</a:t>
            </a:r>
            <a:r>
              <a:rPr lang="en-US" b="1" dirty="0"/>
              <a:t> 9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dinyatakan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Guna</a:t>
            </a:r>
            <a:r>
              <a:rPr lang="en-US" b="1" dirty="0"/>
              <a:t> Air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perseorangan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pemerintah</a:t>
            </a:r>
            <a:r>
              <a:rPr lang="en-US" b="1" dirty="0" smtClean="0"/>
              <a:t> </a:t>
            </a:r>
            <a:r>
              <a:rPr lang="en-US" b="1" dirty="0" err="1" smtClean="0"/>
              <a:t>daerah</a:t>
            </a:r>
            <a:r>
              <a:rPr lang="en-US" b="1" dirty="0" smtClean="0"/>
              <a:t> </a:t>
            </a:r>
            <a:r>
              <a:rPr lang="en-US" b="1" dirty="0" err="1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kewenangannya</a:t>
            </a:r>
            <a:r>
              <a:rPr lang="id-ID" b="1" dirty="0" smtClean="0"/>
              <a:t>.</a:t>
            </a:r>
            <a:r>
              <a:rPr lang="id-ID" dirty="0" smtClean="0"/>
              <a:t> </a:t>
            </a:r>
            <a:r>
              <a:rPr lang="en-US" dirty="0" err="1"/>
              <a:t>pasal</a:t>
            </a:r>
            <a:r>
              <a:rPr lang="en-US" dirty="0"/>
              <a:t> 9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UUD </a:t>
            </a:r>
            <a:r>
              <a:rPr lang="en-US" dirty="0" err="1"/>
              <a:t>Tahun</a:t>
            </a:r>
            <a:r>
              <a:rPr lang="en-US" dirty="0"/>
              <a:t> 1945 </a:t>
            </a:r>
            <a:r>
              <a:rPr lang="en-US" dirty="0" err="1"/>
              <a:t>Pasal</a:t>
            </a:r>
            <a:r>
              <a:rPr lang="en-US" dirty="0"/>
              <a:t> 33 </a:t>
            </a:r>
            <a:r>
              <a:rPr lang="en-US" dirty="0" err="1"/>
              <a:t>ayat</a:t>
            </a:r>
            <a:r>
              <a:rPr lang="en-US" dirty="0"/>
              <a:t> (3</a:t>
            </a:r>
            <a:r>
              <a:rPr lang="en-US" dirty="0" smtClean="0"/>
              <a:t>) yang </a:t>
            </a:r>
            <a:r>
              <a:rPr lang="en-US" dirty="0" err="1" smtClean="0"/>
              <a:t>berbunyi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Negara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sebesar-besarnya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kekosongan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UU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diamanatkan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UU No. 11 </a:t>
            </a:r>
            <a:r>
              <a:rPr lang="en-US" dirty="0" err="1"/>
              <a:t>Tahun</a:t>
            </a:r>
            <a:r>
              <a:rPr lang="en-US" dirty="0"/>
              <a:t> 1974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Pengairan</a:t>
            </a:r>
            <a:r>
              <a:rPr lang="en-US" dirty="0"/>
              <a:t>. </a:t>
            </a:r>
            <a:endParaRPr lang="id-ID" dirty="0" smtClean="0"/>
          </a:p>
          <a:p>
            <a:pPr lvl="0"/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5483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792088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Kendala Lain Industri AMDK</a:t>
            </a:r>
            <a:r>
              <a:rPr lang="en-US" sz="3600" b="1" dirty="0" smtClean="0"/>
              <a:t> (2)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507288" cy="5688632"/>
          </a:xfrm>
        </p:spPr>
        <p:txBody>
          <a:bodyPr>
            <a:normAutofit/>
          </a:bodyPr>
          <a:lstStyle/>
          <a:p>
            <a:r>
              <a:rPr lang="id-ID" dirty="0" smtClean="0"/>
              <a:t>Pencabutan </a:t>
            </a:r>
            <a:r>
              <a:rPr lang="id-ID" dirty="0"/>
              <a:t>UU </a:t>
            </a:r>
            <a:r>
              <a:rPr lang="en-US" dirty="0" smtClean="0"/>
              <a:t>No. 7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id-ID" dirty="0" smtClean="0"/>
              <a:t>menimbulkan masalah </a:t>
            </a:r>
            <a:r>
              <a:rPr lang="id-ID" dirty="0"/>
              <a:t>bagi industri pengguna air pada umumnya. </a:t>
            </a:r>
            <a:r>
              <a:rPr lang="id-ID" dirty="0" smtClean="0"/>
              <a:t>Masalah yang </a:t>
            </a:r>
            <a:r>
              <a:rPr lang="id-ID" dirty="0"/>
              <a:t>paling menonjol adalah mengenai beberapa perizinan dan peraturan yang telah ada sebelumnya seperti Ijin Usaha Industri (IUI) dan Surat Izin Pemanfaatan/Pengambilan Air Bawah Tanah (SIPA),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Mata Air (SIPMA) </a:t>
            </a:r>
            <a:r>
              <a:rPr lang="id-ID" dirty="0"/>
              <a:t>, serta izin-izin lain yang telah diberlakukan selama ini, dimulai dari Peraturan Pemerintah, Peraturan Menteri dan Peraturan Daerah</a:t>
            </a:r>
            <a:r>
              <a:rPr lang="id-ID" dirty="0" smtClean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4401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43400"/>
            <a:ext cx="7305675" cy="18288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b="1" dirty="0" err="1" smtClean="0"/>
              <a:t>Direktorat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Minuman</a:t>
            </a:r>
            <a:r>
              <a:rPr lang="en-US" b="1" dirty="0" smtClean="0"/>
              <a:t>,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Tembakau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Penyegar</a:t>
            </a:r>
            <a:endParaRPr lang="en-US" b="1" dirty="0" smtClean="0"/>
          </a:p>
          <a:p>
            <a:pPr algn="ctr">
              <a:spcBef>
                <a:spcPts val="0"/>
              </a:spcBef>
            </a:pPr>
            <a:r>
              <a:rPr lang="en-US" b="1" dirty="0" err="1" smtClean="0"/>
              <a:t>Direktorat</a:t>
            </a:r>
            <a:r>
              <a:rPr lang="en-US" b="1" dirty="0" smtClean="0"/>
              <a:t> </a:t>
            </a:r>
            <a:r>
              <a:rPr lang="en-US" b="1" dirty="0" err="1"/>
              <a:t>Jenderal</a:t>
            </a:r>
            <a:r>
              <a:rPr lang="en-US" b="1" dirty="0"/>
              <a:t> </a:t>
            </a:r>
            <a:r>
              <a:rPr lang="en-US" b="1" dirty="0" err="1"/>
              <a:t>Industri</a:t>
            </a:r>
            <a:r>
              <a:rPr lang="en-US" b="1" dirty="0"/>
              <a:t> </a:t>
            </a:r>
            <a:r>
              <a:rPr lang="en-US" b="1" dirty="0" smtClean="0"/>
              <a:t>Agro</a:t>
            </a:r>
            <a:endParaRPr lang="en-US" b="1" dirty="0"/>
          </a:p>
          <a:p>
            <a:pPr algn="ctr">
              <a:spcBef>
                <a:spcPts val="0"/>
              </a:spcBef>
            </a:pPr>
            <a:r>
              <a:rPr lang="en-US" b="1" dirty="0" err="1"/>
              <a:t>Kementerian</a:t>
            </a:r>
            <a:r>
              <a:rPr lang="en-US" b="1" dirty="0"/>
              <a:t> </a:t>
            </a:r>
            <a:r>
              <a:rPr lang="en-US" b="1" dirty="0" err="1"/>
              <a:t>Perindustrian</a:t>
            </a:r>
            <a:endParaRPr lang="en-US" b="1" dirty="0"/>
          </a:p>
          <a:p>
            <a:pPr algn="ctr">
              <a:spcBef>
                <a:spcPts val="0"/>
              </a:spcBef>
            </a:pPr>
            <a:r>
              <a:rPr lang="en-US" b="1" dirty="0" err="1"/>
              <a:t>Gedung</a:t>
            </a:r>
            <a:r>
              <a:rPr lang="en-US" b="1" dirty="0"/>
              <a:t> </a:t>
            </a:r>
            <a:r>
              <a:rPr lang="en-US" b="1" dirty="0" err="1"/>
              <a:t>Kementerian</a:t>
            </a:r>
            <a:r>
              <a:rPr lang="en-US" b="1" dirty="0"/>
              <a:t> </a:t>
            </a:r>
            <a:r>
              <a:rPr lang="en-US" b="1" dirty="0" err="1"/>
              <a:t>Perindustrian</a:t>
            </a:r>
            <a:r>
              <a:rPr lang="en-US" b="1" dirty="0"/>
              <a:t> Lt </a:t>
            </a:r>
            <a:r>
              <a:rPr lang="en-US" b="1" dirty="0" smtClean="0"/>
              <a:t>17-18</a:t>
            </a:r>
            <a:endParaRPr lang="en-US" b="1" dirty="0"/>
          </a:p>
          <a:p>
            <a:pPr algn="ctr">
              <a:spcBef>
                <a:spcPts val="0"/>
              </a:spcBef>
            </a:pPr>
            <a:r>
              <a:rPr lang="en-US" b="1" dirty="0"/>
              <a:t>Jl. </a:t>
            </a:r>
            <a:r>
              <a:rPr lang="en-US" b="1" dirty="0" err="1"/>
              <a:t>Jenderal</a:t>
            </a:r>
            <a:r>
              <a:rPr lang="en-US" b="1" dirty="0"/>
              <a:t> </a:t>
            </a:r>
            <a:r>
              <a:rPr lang="en-US" b="1" dirty="0" err="1"/>
              <a:t>Gatot</a:t>
            </a:r>
            <a:r>
              <a:rPr lang="en-US" b="1" dirty="0"/>
              <a:t> </a:t>
            </a:r>
            <a:r>
              <a:rPr lang="en-US" b="1" dirty="0" err="1"/>
              <a:t>Subroto</a:t>
            </a:r>
            <a:r>
              <a:rPr lang="en-US" b="1" dirty="0"/>
              <a:t> </a:t>
            </a:r>
            <a:r>
              <a:rPr lang="en-US" b="1" dirty="0" err="1"/>
              <a:t>Kav</a:t>
            </a:r>
            <a:r>
              <a:rPr lang="en-US" b="1" dirty="0"/>
              <a:t>. 52-53, Jakarta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TERIMA KASIH</a:t>
            </a:r>
          </a:p>
        </p:txBody>
      </p:sp>
      <p:pic>
        <p:nvPicPr>
          <p:cNvPr id="5" name="Picture 6" descr="F:\CPNS - IKM\Logo dan Lambang Kemenperin\Logo OK (Tran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066802"/>
            <a:ext cx="1851081" cy="8703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ysClr val="windowText" lastClr="000000">
                <a:alpha val="40000"/>
              </a:sys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66154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3386548"/>
              </p:ext>
            </p:extLst>
          </p:nvPr>
        </p:nvGraphicFramePr>
        <p:xfrm>
          <a:off x="646418" y="749676"/>
          <a:ext cx="7958030" cy="38647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"/>
                <a:gridCol w="3493534"/>
                <a:gridCol w="936104"/>
                <a:gridCol w="826946"/>
                <a:gridCol w="720080"/>
                <a:gridCol w="720080"/>
                <a:gridCol w="829238"/>
              </a:tblGrid>
              <a:tr h="573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No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Bookman Old Style" pitchFamily="18" charset="0"/>
                        </a:rPr>
                        <a:t>Indikator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Bookman Old Style" pitchFamily="18" charset="0"/>
                        </a:rPr>
                        <a:t>2012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Bookman Old Style" pitchFamily="18" charset="0"/>
                        </a:rPr>
                        <a:t>2013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Bookman Old Style" pitchFamily="18" charset="0"/>
                        </a:rPr>
                        <a:t>2014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smtClean="0">
                          <a:latin typeface="Bookman Old Style" pitchFamily="18" charset="0"/>
                        </a:rPr>
                        <a:t>2015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TW</a:t>
                      </a:r>
                      <a:r>
                        <a:rPr lang="en-US" sz="1400" baseline="0" dirty="0" smtClean="0">
                          <a:latin typeface="Bookman Old Style" pitchFamily="18" charset="0"/>
                        </a:rPr>
                        <a:t> II </a:t>
                      </a:r>
                      <a:r>
                        <a:rPr lang="en-US" sz="1400" dirty="0" smtClean="0">
                          <a:latin typeface="Bookman Old Style" pitchFamily="18" charset="0"/>
                        </a:rPr>
                        <a:t>2016</a:t>
                      </a:r>
                      <a:endParaRPr lang="id-ID" sz="1400" dirty="0">
                        <a:latin typeface="Bookman Old Style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  <a:tr h="587167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Pertumbuhan</a:t>
                      </a:r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(%) Tahun Dasar 2010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7,20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3,27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8,29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5,82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6,75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</a:tr>
              <a:tr h="74120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id-ID" sz="1600" baseline="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Kontribusi Terhadap</a:t>
                      </a:r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PDB Industri Pengolahan Non-Migas (%)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44,77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43,72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44,77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45,42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47,43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Nilai</a:t>
                      </a:r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Ekspor (US$ Miliar)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40,34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38,87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42,60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39,15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17,66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Nilai</a:t>
                      </a:r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Impor (US$ Miliar)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13,50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13,5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13,94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11,95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6,52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</a:tr>
              <a:tr h="106049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Nilai</a:t>
                      </a:r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Investasi</a:t>
                      </a:r>
                    </a:p>
                    <a:p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PMDN (IDR Triliun)</a:t>
                      </a:r>
                    </a:p>
                    <a:p>
                      <a:r>
                        <a:rPr lang="id-ID" sz="16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PMA (US$ Miliar)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18,78</a:t>
                      </a: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3,17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22,32</a:t>
                      </a: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3,33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24,2</a:t>
                      </a: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3,91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32,25</a:t>
                      </a:r>
                    </a:p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2,27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21,6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3,46</a:t>
                      </a:r>
                      <a:endParaRPr lang="id-ID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87" y="4555574"/>
            <a:ext cx="789716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latin typeface="Bookman Old Style" pitchFamily="18" charset="0"/>
              </a:rPr>
              <a:t>Sumber : BPS dan BKPM diolah Ditjen Ind. Agro</a:t>
            </a:r>
          </a:p>
          <a:p>
            <a:endParaRPr lang="id-ID" sz="1600" dirty="0">
              <a:latin typeface="Bookman Old Style" pitchFamily="18" charset="0"/>
            </a:endParaRPr>
          </a:p>
          <a:p>
            <a:pPr algn="just"/>
            <a:r>
              <a:rPr lang="id-ID" sz="1600" dirty="0">
                <a:latin typeface="Bookman Old Style" pitchFamily="18" charset="0"/>
              </a:rPr>
              <a:t>Pertumbuhan sektor industri agro sebesar </a:t>
            </a:r>
            <a:r>
              <a:rPr lang="en-US" sz="1600" dirty="0" smtClean="0">
                <a:latin typeface="Bookman Old Style" pitchFamily="18" charset="0"/>
              </a:rPr>
              <a:t>6,75</a:t>
            </a:r>
            <a:r>
              <a:rPr lang="id-ID" sz="1600" dirty="0" smtClean="0">
                <a:latin typeface="Bookman Old Style" pitchFamily="18" charset="0"/>
              </a:rPr>
              <a:t>% pada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triwulan</a:t>
            </a:r>
            <a:r>
              <a:rPr lang="en-US" sz="1600" dirty="0" smtClean="0">
                <a:latin typeface="Bookman Old Style" pitchFamily="18" charset="0"/>
              </a:rPr>
              <a:t> II</a:t>
            </a:r>
            <a:r>
              <a:rPr lang="id-ID" sz="1600" dirty="0" smtClean="0">
                <a:latin typeface="Bookman Old Style" pitchFamily="18" charset="0"/>
              </a:rPr>
              <a:t> </a:t>
            </a:r>
            <a:r>
              <a:rPr lang="id-ID" sz="1600" dirty="0">
                <a:latin typeface="Bookman Old Style" pitchFamily="18" charset="0"/>
              </a:rPr>
              <a:t>tahun </a:t>
            </a:r>
            <a:r>
              <a:rPr lang="id-ID" sz="1600" dirty="0" smtClean="0">
                <a:latin typeface="Bookman Old Style" pitchFamily="18" charset="0"/>
              </a:rPr>
              <a:t>201</a:t>
            </a:r>
            <a:r>
              <a:rPr lang="en-US" sz="1600" dirty="0" smtClean="0">
                <a:latin typeface="Bookman Old Style" pitchFamily="18" charset="0"/>
              </a:rPr>
              <a:t>6</a:t>
            </a:r>
            <a:r>
              <a:rPr lang="id-ID" sz="1600" dirty="0" smtClean="0">
                <a:latin typeface="Bookman Old Style" pitchFamily="18" charset="0"/>
              </a:rPr>
              <a:t> </a:t>
            </a:r>
            <a:r>
              <a:rPr lang="id-ID" sz="1600" dirty="0">
                <a:latin typeface="Bookman Old Style" pitchFamily="18" charset="0"/>
              </a:rPr>
              <a:t>disumbangkan oleh </a:t>
            </a:r>
            <a:r>
              <a:rPr lang="id-ID" sz="1600" b="1" dirty="0">
                <a:latin typeface="Bookman Old Style" pitchFamily="18" charset="0"/>
              </a:rPr>
              <a:t>industri makanan dan minuman sebesar </a:t>
            </a:r>
            <a:r>
              <a:rPr lang="en-US" sz="1600" b="1" dirty="0" smtClean="0">
                <a:latin typeface="Bookman Old Style" pitchFamily="18" charset="0"/>
              </a:rPr>
              <a:t>8,20</a:t>
            </a:r>
            <a:r>
              <a:rPr lang="id-ID" sz="1600" b="1" dirty="0" smtClean="0">
                <a:latin typeface="Bookman Old Style" pitchFamily="18" charset="0"/>
              </a:rPr>
              <a:t>%</a:t>
            </a:r>
            <a:r>
              <a:rPr lang="id-ID" sz="1600" dirty="0" smtClean="0">
                <a:latin typeface="Bookman Old Style" pitchFamily="18" charset="0"/>
              </a:rPr>
              <a:t>, </a:t>
            </a:r>
            <a:r>
              <a:rPr lang="id-ID" sz="1600" dirty="0">
                <a:latin typeface="Bookman Old Style" pitchFamily="18" charset="0"/>
              </a:rPr>
              <a:t>industri pengolahan tembakau </a:t>
            </a:r>
            <a:r>
              <a:rPr lang="en-US" sz="1600" dirty="0" smtClean="0">
                <a:latin typeface="Bookman Old Style" pitchFamily="18" charset="0"/>
              </a:rPr>
              <a:t>3,75</a:t>
            </a:r>
            <a:r>
              <a:rPr lang="id-ID" sz="1600" dirty="0" smtClean="0">
                <a:latin typeface="Bookman Old Style" pitchFamily="18" charset="0"/>
              </a:rPr>
              <a:t>%, </a:t>
            </a:r>
            <a:r>
              <a:rPr lang="id-ID" sz="1600" dirty="0">
                <a:latin typeface="Bookman Old Style" pitchFamily="18" charset="0"/>
              </a:rPr>
              <a:t>Industri Kayu, Barang dari Kayu dan Gabus dan Barang Anyaman dari Bambu, Rotan dan Sejenisnya  </a:t>
            </a:r>
            <a:r>
              <a:rPr lang="id-ID" sz="1600" dirty="0" smtClean="0">
                <a:latin typeface="Bookman Old Style" pitchFamily="18" charset="0"/>
              </a:rPr>
              <a:t>-</a:t>
            </a:r>
            <a:r>
              <a:rPr lang="en-US" sz="1600" dirty="0" smtClean="0">
                <a:latin typeface="Bookman Old Style" pitchFamily="18" charset="0"/>
              </a:rPr>
              <a:t>2,20</a:t>
            </a:r>
            <a:r>
              <a:rPr lang="id-ID" sz="1600" dirty="0" smtClean="0">
                <a:latin typeface="Bookman Old Style" pitchFamily="18" charset="0"/>
              </a:rPr>
              <a:t>%, </a:t>
            </a:r>
            <a:r>
              <a:rPr lang="id-ID" sz="1600" dirty="0">
                <a:latin typeface="Bookman Old Style" pitchFamily="18" charset="0"/>
              </a:rPr>
              <a:t>Industri Kertas dan Barang dari Kertas; Percetakan dan Reproduksi Media Rekaman </a:t>
            </a:r>
            <a:r>
              <a:rPr lang="en-US" sz="1600" dirty="0" smtClean="0">
                <a:latin typeface="Bookman Old Style" pitchFamily="18" charset="0"/>
              </a:rPr>
              <a:t>5,21</a:t>
            </a:r>
            <a:r>
              <a:rPr lang="id-ID" sz="1600" dirty="0" smtClean="0">
                <a:latin typeface="Bookman Old Style" pitchFamily="18" charset="0"/>
              </a:rPr>
              <a:t>% </a:t>
            </a:r>
            <a:r>
              <a:rPr lang="id-ID" sz="1600" dirty="0">
                <a:latin typeface="Bookman Old Style" pitchFamily="18" charset="0"/>
              </a:rPr>
              <a:t>dan industri furnitur </a:t>
            </a:r>
            <a:r>
              <a:rPr lang="en-US" sz="1600" dirty="0" smtClean="0">
                <a:latin typeface="Bookman Old Style" pitchFamily="18" charset="0"/>
              </a:rPr>
              <a:t>-0,03</a:t>
            </a:r>
            <a:r>
              <a:rPr lang="id-ID" sz="1600" dirty="0" smtClean="0">
                <a:latin typeface="Bookman Old Style" pitchFamily="18" charset="0"/>
              </a:rPr>
              <a:t>%.</a:t>
            </a:r>
            <a:endParaRPr lang="id-ID" sz="1600" dirty="0">
              <a:latin typeface="Bookman Old Style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525037" y="116632"/>
            <a:ext cx="818856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410318" indent="-410318" algn="ctr"/>
            <a:r>
              <a:rPr lang="en-US" sz="2215" kern="0" dirty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en-US" sz="2215" kern="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id-ID" sz="2215" kern="0" dirty="0" smtClean="0">
                <a:solidFill>
                  <a:schemeClr val="tx1"/>
                </a:solidFill>
                <a:latin typeface="Bookman Old Style" pitchFamily="18" charset="0"/>
              </a:rPr>
              <a:t>GAMBARAN UMUM INDUSTRI AGRO</a:t>
            </a:r>
            <a:endParaRPr lang="id-ID" sz="2215" kern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2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70756"/>
          </a:xfrm>
        </p:spPr>
        <p:txBody>
          <a:bodyPr/>
          <a:lstStyle/>
          <a:p>
            <a:pPr marL="444500" indent="-444500" algn="ctr"/>
            <a:r>
              <a:rPr lang="en-US" sz="2000" b="1" dirty="0">
                <a:latin typeface="Bookman Old Style" pitchFamily="18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  <a:t>PERTUMBUHAN INDUSTRI AGRO SAMPAI DENGAN</a:t>
            </a:r>
            <a:b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PERIODE </a:t>
            </a:r>
            <a:r>
              <a:rPr lang="en-US" sz="2000" b="1" dirty="0" smtClean="0">
                <a:latin typeface="Bookman Old Style" pitchFamily="18" charset="0"/>
              </a:rPr>
              <a:t>TRIWULAN II</a:t>
            </a:r>
            <a: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  <a:t> 2016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07632"/>
              </p:ext>
            </p:extLst>
          </p:nvPr>
        </p:nvGraphicFramePr>
        <p:xfrm>
          <a:off x="198438" y="928733"/>
          <a:ext cx="8731280" cy="5354686"/>
        </p:xfrm>
        <a:graphic>
          <a:graphicData uri="http://schemas.openxmlformats.org/drawingml/2006/table">
            <a:tbl>
              <a:tblPr/>
              <a:tblGrid>
                <a:gridCol w="392659"/>
                <a:gridCol w="3344848"/>
                <a:gridCol w="694214"/>
                <a:gridCol w="694214"/>
                <a:gridCol w="582596"/>
                <a:gridCol w="1017822"/>
                <a:gridCol w="1017822"/>
                <a:gridCol w="987105"/>
              </a:tblGrid>
              <a:tr h="9465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Segoe UI" pitchFamily="34" charset="0"/>
                          <a:cs typeface="Segoe UI" pitchFamily="34" charset="0"/>
                        </a:rPr>
                        <a:t>NO</a:t>
                      </a:r>
                      <a:endParaRPr lang="id-ID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LAPANGAN USAHA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2012</a:t>
                      </a:r>
                      <a:endParaRPr lang="id-ID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</a:t>
                      </a:r>
                      <a:endParaRPr lang="id-ID" sz="15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b="1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2014</a:t>
                      </a:r>
                      <a:endParaRPr lang="id-ID" sz="1500" b="1" dirty="0"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2015</a:t>
                      </a:r>
                      <a:endParaRPr lang="id-ID" sz="1500" b="1" dirty="0"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TW II</a:t>
                      </a:r>
                      <a:endParaRPr lang="en-US" sz="1500" b="1" dirty="0" smtClean="0"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id-ID" sz="1500" b="1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2015*</a:t>
                      </a:r>
                      <a:endParaRPr lang="id-ID" sz="1500" b="1" dirty="0"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TW</a:t>
                      </a:r>
                      <a:r>
                        <a:rPr lang="id-ID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id-ID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500" b="1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2016</a:t>
                      </a:r>
                      <a:r>
                        <a:rPr lang="id-ID" sz="1500" b="1" baseline="0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r>
                        <a:rPr lang="id-ID" sz="1500" b="1" dirty="0" smtClean="0"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endParaRPr lang="id-ID" sz="1500" b="1" dirty="0"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</a:tr>
              <a:tr h="55550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1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 INDUSTRI MAKANAN 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                   </a:t>
                      </a:r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DAN MINUMAN 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10,33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4,07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9,49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7,54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8,48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8,20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8276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2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 INDUSTRI PENGOLAHAN TEMBAKAU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8,82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-0,27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8,33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 smtClean="0">
                        <a:latin typeface="Bookman Old Style" pitchFamily="18" charset="0"/>
                      </a:endParaRPr>
                    </a:p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6,43</a:t>
                      </a:r>
                    </a:p>
                    <a:p>
                      <a:pPr algn="ctr" fontAlgn="ctr"/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6,43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3,75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74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 INDUSTRI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 PENGOLAHAN             KAYU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-0,80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6,19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6,12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-1,84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2,13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2,2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12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4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 INDUSTRI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 PENGOLAHAN</a:t>
                      </a:r>
                      <a:r>
                        <a:rPr lang="en-US" sz="1500" b="1" i="0" u="none" strike="noStrike" baseline="0" dirty="0" smtClean="0">
                          <a:latin typeface="Bookman Old Style" pitchFamily="18" charset="0"/>
                        </a:rPr>
                        <a:t> KERTAS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-2,89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-0,53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3,58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-0,11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3,40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5,21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1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5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 INDUSTRI FURNITUR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8750" marR="8750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-2,15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3,64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3,60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5,00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7,25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-0,03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34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INDUSTRI AGRO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8,29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5,82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5,99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6,75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02190">
                <a:tc gridSpan="2">
                  <a:txBody>
                    <a:bodyPr/>
                    <a:lstStyle/>
                    <a:p>
                      <a:pPr marL="0" marR="0" indent="1022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 NON MIGAS </a:t>
                      </a:r>
                      <a:endParaRPr lang="en-US" sz="15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58438" marR="5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1022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8" marR="6330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6,98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5,45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5,61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5,04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5,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22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4,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61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285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PRODUK DOMESTIK BRUTO (PDB)</a:t>
                      </a:r>
                      <a:endParaRPr lang="id-ID" sz="15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6,03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>
                          <a:latin typeface="Bookman Old Style" pitchFamily="18" charset="0"/>
                        </a:rPr>
                        <a:t>5,58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>
                          <a:latin typeface="Bookman Old Style" pitchFamily="18" charset="0"/>
                        </a:rPr>
                        <a:t>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4,79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4,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66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500" b="1" i="0" u="none" strike="noStrike" dirty="0" smtClean="0">
                          <a:latin typeface="Bookman Old Style" pitchFamily="18" charset="0"/>
                        </a:rPr>
                        <a:t>5,</a:t>
                      </a:r>
                      <a:r>
                        <a:rPr lang="en-US" sz="1500" b="1" i="0" u="none" strike="noStrike" dirty="0" smtClean="0">
                          <a:latin typeface="Bookman Old Style" pitchFamily="18" charset="0"/>
                        </a:rPr>
                        <a:t>18</a:t>
                      </a:r>
                      <a:endParaRPr lang="id-ID" sz="15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882"/>
          <p:cNvSpPr>
            <a:spLocks noChangeArrowheads="1"/>
          </p:cNvSpPr>
          <p:nvPr/>
        </p:nvSpPr>
        <p:spPr bwMode="auto">
          <a:xfrm>
            <a:off x="107504" y="6429294"/>
            <a:ext cx="5184576" cy="240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id-ID" sz="1200" b="1" i="1" kern="0" dirty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Sumber : BPS diolah </a:t>
            </a:r>
            <a:r>
              <a:rPr lang="id-ID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Ditjen </a:t>
            </a:r>
            <a:r>
              <a:rPr lang="id-ID" sz="1200" b="1" i="1" kern="0" dirty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Industri </a:t>
            </a:r>
            <a:r>
              <a:rPr lang="id-ID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Agro</a:t>
            </a:r>
            <a:r>
              <a:rPr lang="en-US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 (</a:t>
            </a:r>
            <a:r>
              <a:rPr lang="id-ID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Tahun </a:t>
            </a:r>
            <a:r>
              <a:rPr lang="id-ID" sz="1200" b="1" i="1" kern="0" dirty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dasar </a:t>
            </a:r>
            <a:r>
              <a:rPr lang="id-ID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201</a:t>
            </a:r>
            <a:r>
              <a:rPr lang="en-US" sz="1200" b="1" i="1" kern="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0)</a:t>
            </a:r>
            <a:endParaRPr lang="id-ID" sz="3200" b="1" i="1" kern="0" dirty="0">
              <a:solidFill>
                <a:srgbClr val="00000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32876" name="TextBox 7"/>
          <p:cNvSpPr txBox="1">
            <a:spLocks noChangeArrowheads="1"/>
          </p:cNvSpPr>
          <p:nvPr/>
        </p:nvSpPr>
        <p:spPr bwMode="auto">
          <a:xfrm>
            <a:off x="8143875" y="548680"/>
            <a:ext cx="1143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 b="1" i="1" dirty="0">
                <a:latin typeface="Bookman Old Style" pitchFamily="18" charset="0"/>
              </a:rPr>
              <a:t>(dalam %)</a:t>
            </a:r>
          </a:p>
        </p:txBody>
      </p:sp>
    </p:spTree>
    <p:extLst>
      <p:ext uri="{BB962C8B-B14F-4D97-AF65-F5344CB8AC3E}">
        <p14:creationId xmlns:p14="http://schemas.microsoft.com/office/powerpoint/2010/main" val="159332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72734"/>
              </p:ext>
            </p:extLst>
          </p:nvPr>
        </p:nvGraphicFramePr>
        <p:xfrm>
          <a:off x="395536" y="869811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70756"/>
          </a:xfrm>
        </p:spPr>
        <p:txBody>
          <a:bodyPr/>
          <a:lstStyle/>
          <a:p>
            <a:pPr marL="444500" indent="-444500" algn="ctr"/>
            <a:r>
              <a:rPr lang="en-US" sz="2000" b="1" dirty="0">
                <a:latin typeface="Bookman Old Style" pitchFamily="18" charset="0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  <a:t>PERTUMBUHAN INDUSTRI AGRO SAMPAI DENGAN</a:t>
            </a:r>
            <a:b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PERIODE </a:t>
            </a:r>
            <a:r>
              <a:rPr lang="en-US" sz="2000" b="1" dirty="0" smtClean="0">
                <a:latin typeface="Bookman Old Style" pitchFamily="18" charset="0"/>
              </a:rPr>
              <a:t>TRIWULAN II</a:t>
            </a:r>
            <a:r>
              <a:rPr lang="id-ID" sz="2000" b="1" dirty="0" smtClean="0">
                <a:solidFill>
                  <a:schemeClr val="tx1"/>
                </a:solidFill>
                <a:latin typeface="Bookman Old Style" pitchFamily="18" charset="0"/>
              </a:rPr>
              <a:t>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118283"/>
            <a:ext cx="13681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Industri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Makanan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Minuman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515138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Industri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Pengolahan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Tembakau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910371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Industri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Pengolahan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587146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Industri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Pengolahan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Kertas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591037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Industri</a:t>
            </a:r>
            <a:r>
              <a:rPr lang="en-US" sz="1600" b="1" dirty="0" smtClean="0"/>
              <a:t> Furniture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910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66510"/>
              </p:ext>
            </p:extLst>
          </p:nvPr>
        </p:nvGraphicFramePr>
        <p:xfrm>
          <a:off x="357188" y="1224922"/>
          <a:ext cx="8429685" cy="4460687"/>
        </p:xfrm>
        <a:graphic>
          <a:graphicData uri="http://schemas.openxmlformats.org/drawingml/2006/table">
            <a:tbl>
              <a:tblPr/>
              <a:tblGrid>
                <a:gridCol w="545151"/>
                <a:gridCol w="4005471"/>
                <a:gridCol w="1282165"/>
                <a:gridCol w="1282165"/>
                <a:gridCol w="1314733"/>
              </a:tblGrid>
              <a:tr h="82522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Lapangan Usaha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 smtClean="0">
                        <a:latin typeface="Bookman Old Style" pitchFamily="18" charset="0"/>
                      </a:endParaRP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latin typeface="Bookman Old Style" pitchFamily="18" charset="0"/>
                        </a:rPr>
                        <a:t>2015*</a:t>
                      </a:r>
                    </a:p>
                    <a:p>
                      <a:pPr algn="ctr" fontAlgn="ctr"/>
                      <a:endParaRPr lang="id-ID" sz="1800" b="0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latin typeface="Bookman Old Style" pitchFamily="18" charset="0"/>
                        </a:rPr>
                        <a:t>TW II</a:t>
                      </a:r>
                      <a:endParaRPr lang="en-US" sz="1800" b="0" i="0" u="none" strike="noStrike" dirty="0" smtClean="0">
                        <a:latin typeface="Bookman Old Style" pitchFamily="18" charset="0"/>
                      </a:endParaRPr>
                    </a:p>
                    <a:p>
                      <a:pPr algn="ctr" fontAlgn="ctr"/>
                      <a:r>
                        <a:rPr lang="id-ID" sz="1800" b="0" i="0" u="none" strike="noStrike" dirty="0" smtClean="0">
                          <a:latin typeface="Bookman Old Style" pitchFamily="18" charset="0"/>
                        </a:rPr>
                        <a:t>2015*</a:t>
                      </a:r>
                      <a:endParaRPr lang="id-ID" sz="1800" b="0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Bookman Old Style" pitchFamily="18" charset="0"/>
                        </a:rPr>
                        <a:t>TW</a:t>
                      </a:r>
                      <a:r>
                        <a:rPr lang="id-ID" sz="1800" b="0" i="0" u="none" strike="noStrike" dirty="0" smtClean="0">
                          <a:latin typeface="Bookman Old Style" pitchFamily="18" charset="0"/>
                        </a:rPr>
                        <a:t> I</a:t>
                      </a:r>
                      <a:r>
                        <a:rPr lang="en-US" sz="1800" b="0" i="0" u="none" strike="noStrike" dirty="0" smtClean="0">
                          <a:latin typeface="Bookman Old Style" pitchFamily="18" charset="0"/>
                        </a:rPr>
                        <a:t>I</a:t>
                      </a:r>
                    </a:p>
                    <a:p>
                      <a:pPr algn="ctr" fontAlgn="ctr"/>
                      <a:r>
                        <a:rPr lang="id-ID" sz="1800" b="0" i="0" u="none" strike="noStrike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id-ID" sz="1800" b="0" i="0" u="none" strike="noStrike" dirty="0" smtClean="0">
                          <a:latin typeface="Bookman Old Style" pitchFamily="18" charset="0"/>
                        </a:rPr>
                        <a:t>2016**</a:t>
                      </a:r>
                      <a:endParaRPr lang="id-ID" sz="1800" b="0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228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Industri Makanan dan Minuman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5,6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1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5,6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8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6,10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3602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i="0" u="none" strike="noStrike"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Industri Pengolahan Tembakau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0,9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4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0,9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3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0,9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5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163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i="0" u="none" strike="noStrike"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Industri Kayu, Barang dari Kayu dan Gabus dan Barang Anyaman dari Bambu, Rotan dan Sejenisnya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0,6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7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0,6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8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65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005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i="0" u="none" strike="noStrike"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>
                          <a:latin typeface="Bookman Old Style" pitchFamily="18" charset="0"/>
                        </a:rPr>
                        <a:t>Industri Kertas dan Barang dari Kertas; Percetakan dan Reproduksi Media Rekaman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0,7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6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0,7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7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0,7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3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02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i="0" u="none" strike="noStrike">
                          <a:latin typeface="Bookman Old Style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>
                          <a:latin typeface="Bookman Old Style" pitchFamily="18" charset="0"/>
                        </a:rPr>
                        <a:t>Industri Furnitur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0,2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7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0,2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8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0,2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7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id-ID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INDUSTRI AGRO</a:t>
                      </a:r>
                      <a:endParaRPr lang="id-ID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8,25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8,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34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latin typeface="Bookman Old Style" pitchFamily="18" charset="0"/>
                        </a:rPr>
                        <a:t>8,</a:t>
                      </a:r>
                      <a:r>
                        <a:rPr lang="en-US" sz="1800" b="1" i="0" u="none" strike="noStrike" dirty="0" smtClean="0">
                          <a:latin typeface="Bookman Old Style" pitchFamily="18" charset="0"/>
                        </a:rPr>
                        <a:t>70</a:t>
                      </a:r>
                      <a:endParaRPr lang="id-ID" sz="1800" b="1" i="0" u="none" strike="noStrike" dirty="0"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3837" name="TextBox 4"/>
          <p:cNvSpPr txBox="1">
            <a:spLocks noChangeArrowheads="1"/>
          </p:cNvSpPr>
          <p:nvPr/>
        </p:nvSpPr>
        <p:spPr bwMode="auto">
          <a:xfrm>
            <a:off x="285750" y="5653697"/>
            <a:ext cx="8786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d-ID" sz="2000" dirty="0">
                <a:latin typeface="Bookman Old Style" pitchFamily="18" charset="0"/>
              </a:rPr>
              <a:t>Kontribusi industri agro terhadap PDB </a:t>
            </a:r>
            <a:r>
              <a:rPr lang="id-ID" sz="2000" dirty="0" smtClean="0">
                <a:latin typeface="Bookman Old Style" pitchFamily="18" charset="0"/>
              </a:rPr>
              <a:t>nasional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Triwulan</a:t>
            </a:r>
            <a:r>
              <a:rPr lang="en-US" sz="2000" dirty="0" smtClean="0">
                <a:latin typeface="Bookman Old Style" pitchFamily="18" charset="0"/>
              </a:rPr>
              <a:t> II</a:t>
            </a:r>
            <a:r>
              <a:rPr lang="id-ID" sz="2000" dirty="0" smtClean="0">
                <a:latin typeface="Bookman Old Style" pitchFamily="18" charset="0"/>
              </a:rPr>
              <a:t> tahun 2016 </a:t>
            </a:r>
            <a:r>
              <a:rPr lang="id-ID" sz="2000" dirty="0">
                <a:latin typeface="Bookman Old Style" pitchFamily="18" charset="0"/>
              </a:rPr>
              <a:t>adalah </a:t>
            </a:r>
            <a:r>
              <a:rPr lang="en-US" sz="2000" dirty="0" smtClean="0">
                <a:latin typeface="Bookman Old Style" pitchFamily="18" charset="0"/>
              </a:rPr>
              <a:t>8,70</a:t>
            </a:r>
            <a:r>
              <a:rPr lang="id-ID" sz="2000" dirty="0" smtClean="0">
                <a:latin typeface="Bookman Old Style" pitchFamily="18" charset="0"/>
              </a:rPr>
              <a:t>% men</a:t>
            </a:r>
            <a:r>
              <a:rPr lang="en-US" sz="2000" dirty="0" err="1" smtClean="0">
                <a:latin typeface="Bookman Old Style" pitchFamily="18" charset="0"/>
              </a:rPr>
              <a:t>ingkat</a:t>
            </a:r>
            <a:r>
              <a:rPr lang="id-ID" sz="2000" dirty="0" smtClean="0">
                <a:latin typeface="Bookman Old Style" pitchFamily="18" charset="0"/>
              </a:rPr>
              <a:t> </a:t>
            </a:r>
            <a:r>
              <a:rPr lang="id-ID" sz="2000" dirty="0">
                <a:latin typeface="Bookman Old Style" pitchFamily="18" charset="0"/>
              </a:rPr>
              <a:t>sebesar </a:t>
            </a:r>
            <a:r>
              <a:rPr lang="id-ID" sz="2000" dirty="0" smtClean="0">
                <a:latin typeface="Bookman Old Style" pitchFamily="18" charset="0"/>
              </a:rPr>
              <a:t>0,</a:t>
            </a:r>
            <a:r>
              <a:rPr lang="en-US" sz="2000" dirty="0" smtClean="0">
                <a:latin typeface="Bookman Old Style" pitchFamily="18" charset="0"/>
              </a:rPr>
              <a:t>36</a:t>
            </a:r>
            <a:r>
              <a:rPr lang="id-ID" sz="2000" dirty="0" smtClean="0">
                <a:latin typeface="Bookman Old Style" pitchFamily="18" charset="0"/>
              </a:rPr>
              <a:t>%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dibandingkan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periode</a:t>
            </a:r>
            <a:r>
              <a:rPr lang="en-US" sz="2000" dirty="0" smtClean="0">
                <a:latin typeface="Bookman Old Style" pitchFamily="18" charset="0"/>
              </a:rPr>
              <a:t> yang </a:t>
            </a:r>
            <a:r>
              <a:rPr lang="en-US" sz="2000" dirty="0" err="1" smtClean="0">
                <a:latin typeface="Bookman Old Style" pitchFamily="18" charset="0"/>
              </a:rPr>
              <a:t>sama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pada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tahun</a:t>
            </a:r>
            <a:r>
              <a:rPr lang="id-ID" sz="2000" dirty="0" smtClean="0">
                <a:latin typeface="Bookman Old Style" pitchFamily="18" charset="0"/>
              </a:rPr>
              <a:t> 2015 </a:t>
            </a:r>
            <a:r>
              <a:rPr lang="id-ID" sz="2000" dirty="0">
                <a:latin typeface="Bookman Old Style" pitchFamily="18" charset="0"/>
              </a:rPr>
              <a:t>yaitu sebesar </a:t>
            </a:r>
            <a:r>
              <a:rPr lang="id-ID" sz="2000" dirty="0" smtClean="0">
                <a:latin typeface="Bookman Old Style" pitchFamily="18" charset="0"/>
              </a:rPr>
              <a:t>8,</a:t>
            </a:r>
            <a:r>
              <a:rPr lang="en-US" sz="2000" dirty="0" smtClean="0">
                <a:latin typeface="Bookman Old Style" pitchFamily="18" charset="0"/>
              </a:rPr>
              <a:t>34</a:t>
            </a:r>
            <a:r>
              <a:rPr lang="id-ID" sz="2000" dirty="0" smtClean="0">
                <a:latin typeface="Bookman Old Style" pitchFamily="18" charset="0"/>
              </a:rPr>
              <a:t>% </a:t>
            </a:r>
            <a:endParaRPr lang="id-ID" sz="2000" dirty="0">
              <a:latin typeface="Bookman Old Style" pitchFamily="18" charset="0"/>
            </a:endParaRPr>
          </a:p>
        </p:txBody>
      </p:sp>
      <p:sp>
        <p:nvSpPr>
          <p:cNvPr id="33839" name="TextBox 7"/>
          <p:cNvSpPr txBox="1">
            <a:spLocks noChangeArrowheads="1"/>
          </p:cNvSpPr>
          <p:nvPr/>
        </p:nvSpPr>
        <p:spPr bwMode="auto">
          <a:xfrm>
            <a:off x="7786688" y="888975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dirty="0">
                <a:latin typeface="Bookman Old Style" pitchFamily="18" charset="0"/>
              </a:rPr>
              <a:t>(dalam %)</a:t>
            </a:r>
          </a:p>
        </p:txBody>
      </p:sp>
      <p:sp>
        <p:nvSpPr>
          <p:cNvPr id="33840" name="TextBox 6"/>
          <p:cNvSpPr txBox="1">
            <a:spLocks noChangeArrowheads="1"/>
          </p:cNvSpPr>
          <p:nvPr/>
        </p:nvSpPr>
        <p:spPr bwMode="auto">
          <a:xfrm>
            <a:off x="152400" y="44624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Bookman Old Style" pitchFamily="18" charset="0"/>
              </a:rPr>
              <a:t>D</a:t>
            </a:r>
            <a:r>
              <a:rPr lang="en-US" sz="2000" b="1" dirty="0" smtClean="0">
                <a:latin typeface="Bookman Old Style" pitchFamily="18" charset="0"/>
              </a:rPr>
              <a:t>. </a:t>
            </a:r>
            <a:r>
              <a:rPr lang="id-ID" sz="2000" b="1" dirty="0" smtClean="0">
                <a:latin typeface="Bookman Old Style" pitchFamily="18" charset="0"/>
              </a:rPr>
              <a:t>KONTRIBUSI </a:t>
            </a:r>
            <a:r>
              <a:rPr lang="id-ID" sz="2000" b="1" dirty="0">
                <a:latin typeface="Bookman Old Style" pitchFamily="18" charset="0"/>
              </a:rPr>
              <a:t>SEKTOR INDUSTRI AGRO TERHADAP </a:t>
            </a:r>
            <a:r>
              <a:rPr lang="en-US" sz="2000" b="1" dirty="0" smtClean="0">
                <a:latin typeface="Bookman Old Style" pitchFamily="18" charset="0"/>
              </a:rPr>
              <a:t>                          </a:t>
            </a:r>
            <a:r>
              <a:rPr lang="id-ID" sz="2000" b="1" dirty="0" smtClean="0">
                <a:latin typeface="Bookman Old Style" pitchFamily="18" charset="0"/>
              </a:rPr>
              <a:t>PDB </a:t>
            </a:r>
            <a:r>
              <a:rPr lang="id-ID" sz="2000" b="1" dirty="0">
                <a:latin typeface="Bookman Old Style" pitchFamily="18" charset="0"/>
              </a:rPr>
              <a:t>NASIONAL</a:t>
            </a:r>
          </a:p>
        </p:txBody>
      </p:sp>
    </p:spTree>
    <p:extLst>
      <p:ext uri="{BB962C8B-B14F-4D97-AF65-F5344CB8AC3E}">
        <p14:creationId xmlns:p14="http://schemas.microsoft.com/office/powerpoint/2010/main" val="1662594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83868"/>
              </p:ext>
            </p:extLst>
          </p:nvPr>
        </p:nvGraphicFramePr>
        <p:xfrm>
          <a:off x="467544" y="980728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2400" y="44624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Bookman Old Style" pitchFamily="18" charset="0"/>
              </a:rPr>
              <a:t>E</a:t>
            </a:r>
            <a:r>
              <a:rPr lang="en-US" sz="2000" b="1" dirty="0" smtClean="0">
                <a:latin typeface="Bookman Old Style" pitchFamily="18" charset="0"/>
              </a:rPr>
              <a:t>. </a:t>
            </a:r>
            <a:r>
              <a:rPr lang="id-ID" sz="2000" b="1" dirty="0" smtClean="0">
                <a:latin typeface="Bookman Old Style" pitchFamily="18" charset="0"/>
              </a:rPr>
              <a:t>KONTRIBUSI </a:t>
            </a:r>
            <a:r>
              <a:rPr lang="id-ID" sz="2000" b="1" dirty="0">
                <a:latin typeface="Bookman Old Style" pitchFamily="18" charset="0"/>
              </a:rPr>
              <a:t>SEKTOR INDUSTRI </a:t>
            </a:r>
            <a:r>
              <a:rPr lang="en-US" sz="2000" b="1" dirty="0" smtClean="0">
                <a:latin typeface="Bookman Old Style" pitchFamily="18" charset="0"/>
              </a:rPr>
              <a:t>MAKANAN DAN MINUMAN</a:t>
            </a:r>
            <a:r>
              <a:rPr lang="id-ID" sz="2000" b="1" dirty="0" smtClean="0">
                <a:latin typeface="Bookman Old Style" pitchFamily="18" charset="0"/>
              </a:rPr>
              <a:t> TERHADAP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id-ID" sz="2000" b="1" dirty="0" smtClean="0">
                <a:latin typeface="Bookman Old Style" pitchFamily="18" charset="0"/>
              </a:rPr>
              <a:t>PDB </a:t>
            </a:r>
            <a:r>
              <a:rPr lang="id-ID" sz="2000" b="1" dirty="0">
                <a:latin typeface="Bookman Old Style" pitchFamily="18" charset="0"/>
              </a:rPr>
              <a:t>NASIONAL</a:t>
            </a:r>
          </a:p>
        </p:txBody>
      </p:sp>
    </p:spTree>
    <p:extLst>
      <p:ext uri="{BB962C8B-B14F-4D97-AF65-F5344CB8AC3E}">
        <p14:creationId xmlns:p14="http://schemas.microsoft.com/office/powerpoint/2010/main" val="90123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0405" y="304800"/>
            <a:ext cx="8519746" cy="503238"/>
          </a:xfrm>
        </p:spPr>
        <p:txBody>
          <a:bodyPr>
            <a:normAutofit fontScale="90000"/>
          </a:bodyPr>
          <a:lstStyle/>
          <a:p>
            <a:r>
              <a:rPr lang="en-AU" sz="2000" b="1" dirty="0">
                <a:latin typeface="Bookman Old Style" pitchFamily="18" charset="0"/>
                <a:cs typeface="Segoe UI" panose="020B0502040204020203" pitchFamily="34" charset="0"/>
              </a:rPr>
              <a:t>F</a:t>
            </a:r>
            <a:r>
              <a:rPr lang="id-ID" sz="2000" b="1" dirty="0" smtClean="0">
                <a:latin typeface="Bookman Old Style" pitchFamily="18" charset="0"/>
                <a:cs typeface="Segoe UI" panose="020B0502040204020203" pitchFamily="34" charset="0"/>
              </a:rPr>
              <a:t>. </a:t>
            </a:r>
            <a:r>
              <a:rPr lang="en-US" sz="2000" b="1" dirty="0" smtClean="0">
                <a:latin typeface="Bookman Old Style" pitchFamily="18" charset="0"/>
                <a:cs typeface="Segoe UI" panose="020B0502040204020203" pitchFamily="34" charset="0"/>
              </a:rPr>
              <a:t>PERAN TIAP CABANG INDUSTRI TERHADAP PDB SEKTOR </a:t>
            </a:r>
            <a:r>
              <a:rPr lang="en-US" sz="2000" b="1" dirty="0">
                <a:latin typeface="Bookman Old Style" pitchFamily="18" charset="0"/>
                <a:cs typeface="Segoe UI" panose="020B0502040204020203" pitchFamily="34" charset="0"/>
              </a:rPr>
              <a:t>INDUSTRI PENGOLAHAN NON-MIGAS</a:t>
            </a:r>
            <a:endParaRPr lang="en-US" sz="2000" b="1" dirty="0" smtClean="0">
              <a:latin typeface="Bookman Old Style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882"/>
          <p:cNvSpPr>
            <a:spLocks noChangeArrowheads="1"/>
          </p:cNvSpPr>
          <p:nvPr/>
        </p:nvSpPr>
        <p:spPr bwMode="auto">
          <a:xfrm>
            <a:off x="602765" y="6440002"/>
            <a:ext cx="2424062" cy="22935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id-ID" sz="1100" i="1" kern="0" dirty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Sumber : BPS diolah Kemenperin</a:t>
            </a:r>
            <a:endParaRPr lang="id-ID" sz="2800" i="1" kern="0" dirty="0">
              <a:solidFill>
                <a:srgbClr val="000000"/>
              </a:solidFill>
              <a:latin typeface="Bookman Old Style" pitchFamily="18" charset="0"/>
              <a:cs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22759"/>
              </p:ext>
            </p:extLst>
          </p:nvPr>
        </p:nvGraphicFramePr>
        <p:xfrm>
          <a:off x="539552" y="1525330"/>
          <a:ext cx="8401781" cy="4924897"/>
        </p:xfrm>
        <a:graphic>
          <a:graphicData uri="http://schemas.openxmlformats.org/drawingml/2006/table">
            <a:tbl>
              <a:tblPr/>
              <a:tblGrid>
                <a:gridCol w="576064"/>
                <a:gridCol w="3001181"/>
                <a:gridCol w="671227"/>
                <a:gridCol w="720080"/>
                <a:gridCol w="936104"/>
                <a:gridCol w="864096"/>
                <a:gridCol w="866443"/>
                <a:gridCol w="766586"/>
              </a:tblGrid>
              <a:tr h="533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No</a:t>
                      </a:r>
                      <a:endParaRPr lang="en-US" sz="18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Lapangan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Usaha</a:t>
                      </a:r>
                      <a:endParaRPr lang="en-US" sz="18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2012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2013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2014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2015</a:t>
                      </a:r>
                      <a:r>
                        <a:rPr lang="en-US" sz="16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*</a:t>
                      </a:r>
                      <a:endParaRPr lang="en-US" sz="1600" b="1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2015</a:t>
                      </a:r>
                      <a:r>
                        <a:rPr lang="en-AU" sz="12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TW II </a:t>
                      </a:r>
                      <a:r>
                        <a:rPr lang="en-US" sz="12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*</a:t>
                      </a:r>
                      <a:endParaRPr lang="en-US" sz="1200" b="1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2016 TW II**</a:t>
                      </a:r>
                      <a:endParaRPr lang="en-US" sz="1200" b="1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7488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1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Makanan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dan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Minuman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29,54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29,01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29,73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30,84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31,12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33,26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88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2</a:t>
                      </a:r>
                      <a:endParaRPr lang="en-US" sz="160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Pengolahan</a:t>
                      </a:r>
                      <a:r>
                        <a:rPr lang="en-US" sz="1600" dirty="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Tembakau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5,12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4,88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5,06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5,19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5,09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5,18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42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3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 Kayu, Barang dari Kayu dan Gabus dan Barang Anyaman dari Bambu, Rotan dan Sejenisnya </a:t>
                      </a: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3,91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3,95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4,02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3,71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3,72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3,56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7553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4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 Kertas dan Barang dari Kertas; Percetakan dan Reproduksi Media Rekaman </a:t>
                      </a: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4,75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4,39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4,46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4,19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4,24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3,98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14">
                <a:tc>
                  <a:txBody>
                    <a:bodyPr/>
                    <a:lstStyle/>
                    <a:p>
                      <a:pPr marL="0" marR="0" indent="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5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 Furnitur</a:t>
                      </a: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1,45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1,47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1,49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1,49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1,54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 smtClean="0">
                          <a:effectLst/>
                          <a:latin typeface="Bookman Old Style" pitchFamily="18" charset="0"/>
                          <a:cs typeface="Segoe UI" panose="020B0502040204020203" pitchFamily="34" charset="0"/>
                        </a:rPr>
                        <a:t>1,45</a:t>
                      </a:r>
                      <a:endParaRPr lang="id-ID" sz="1600" b="0" i="0" u="none" strike="noStrike" dirty="0">
                        <a:effectLst/>
                        <a:latin typeface="Bookman Old Style" pitchFamily="18" charset="0"/>
                        <a:cs typeface="Segoe UI" panose="020B0502040204020203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35">
                <a:tc gridSpan="2">
                  <a:txBody>
                    <a:bodyPr/>
                    <a:lstStyle/>
                    <a:p>
                      <a:pPr marL="0" marR="0" indent="1022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INDUSTRI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Segoe UI" pitchFamily="34" charset="0"/>
                        </a:rPr>
                        <a:t> AGRO</a:t>
                      </a: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1022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Bookman Old Style" pitchFamily="18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63304" marR="633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44.77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43.70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44.76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45.42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45.71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47.43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76256" y="1341283"/>
            <a:ext cx="258933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id-ID" sz="105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(tahun dasar 20</a:t>
            </a:r>
            <a:r>
              <a:rPr lang="en-US" sz="105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id-ID" sz="105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 persen)</a:t>
            </a:r>
            <a:endParaRPr lang="en-US" sz="9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65498"/>
              </p:ext>
            </p:extLst>
          </p:nvPr>
        </p:nvGraphicFramePr>
        <p:xfrm>
          <a:off x="467544" y="1268760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405" y="332656"/>
            <a:ext cx="8519746" cy="503238"/>
          </a:xfrm>
        </p:spPr>
        <p:txBody>
          <a:bodyPr>
            <a:normAutofit fontScale="90000"/>
          </a:bodyPr>
          <a:lstStyle/>
          <a:p>
            <a:r>
              <a:rPr lang="en-AU" sz="2000" b="1" dirty="0">
                <a:latin typeface="Bookman Old Style" pitchFamily="18" charset="0"/>
                <a:cs typeface="Segoe UI" panose="020B0502040204020203" pitchFamily="34" charset="0"/>
              </a:rPr>
              <a:t>G</a:t>
            </a:r>
            <a:r>
              <a:rPr lang="id-ID" sz="2000" b="1" dirty="0" smtClean="0">
                <a:latin typeface="Bookman Old Style" pitchFamily="18" charset="0"/>
                <a:cs typeface="Segoe UI" panose="020B0502040204020203" pitchFamily="34" charset="0"/>
              </a:rPr>
              <a:t>. </a:t>
            </a:r>
            <a:r>
              <a:rPr lang="en-US" sz="2000" b="1" dirty="0" smtClean="0">
                <a:latin typeface="Bookman Old Style" pitchFamily="18" charset="0"/>
                <a:cs typeface="Segoe UI" panose="020B0502040204020203" pitchFamily="34" charset="0"/>
              </a:rPr>
              <a:t>PERAN TIAP CABANG INDUSTRI TERHADAP PDB SEKTOR </a:t>
            </a:r>
            <a:r>
              <a:rPr lang="en-US" sz="2000" b="1" dirty="0">
                <a:latin typeface="Bookman Old Style" pitchFamily="18" charset="0"/>
                <a:cs typeface="Segoe UI" panose="020B0502040204020203" pitchFamily="34" charset="0"/>
              </a:rPr>
              <a:t>INDUSTRI PENGOLAHAN NON-MIGAS</a:t>
            </a:r>
            <a:endParaRPr lang="en-US" sz="2000" b="1" dirty="0" smtClean="0">
              <a:latin typeface="Bookman Old Style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3084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2137</Words>
  <Application>Microsoft Office PowerPoint</Application>
  <PresentationFormat>On-screen Show (4:3)</PresentationFormat>
  <Paragraphs>400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UI Gothic</vt:lpstr>
      <vt:lpstr>Arial</vt:lpstr>
      <vt:lpstr>Arial Rounded MT Bold</vt:lpstr>
      <vt:lpstr>Bookman Old Style</vt:lpstr>
      <vt:lpstr>Calibri</vt:lpstr>
      <vt:lpstr>Century Schoolbook</vt:lpstr>
      <vt:lpstr>Segoe UI</vt:lpstr>
      <vt:lpstr>Times New Roman</vt:lpstr>
      <vt:lpstr>Tw Cen MT</vt:lpstr>
      <vt:lpstr>Wingdings 2</vt:lpstr>
      <vt:lpstr>1_Office Theme</vt:lpstr>
      <vt:lpstr>Droplet</vt:lpstr>
      <vt:lpstr>1_Droplet</vt:lpstr>
      <vt:lpstr>Worksheet</vt:lpstr>
      <vt:lpstr>PowerPoint Presentation</vt:lpstr>
      <vt:lpstr>PowerPoint Presentation</vt:lpstr>
      <vt:lpstr>PowerPoint Presentation</vt:lpstr>
      <vt:lpstr>B. PERTUMBUHAN INDUSTRI AGRO SAMPAI DENGAN PERIODE TRIWULAN II 2016</vt:lpstr>
      <vt:lpstr>C. PERTUMBUHAN INDUSTRI AGRO SAMPAI DENGAN PERIODE TRIWULAN II 2016</vt:lpstr>
      <vt:lpstr>PowerPoint Presentation</vt:lpstr>
      <vt:lpstr>PowerPoint Presentation</vt:lpstr>
      <vt:lpstr>F. PERAN TIAP CABANG INDUSTRI TERHADAP PDB SEKTOR INDUSTRI PENGOLAHAN NON-MIGAS</vt:lpstr>
      <vt:lpstr>G. PERAN TIAP CABANG INDUSTRI TERHADAP PDB SEKTOR INDUSTRI PENGOLAHAN NON-MIGAS</vt:lpstr>
      <vt:lpstr>PowerPoint Presentation</vt:lpstr>
      <vt:lpstr>Air Minum Dalam Kemasan (AMDK)</vt:lpstr>
      <vt:lpstr>PERKEMBANGAN INDUSTRI Air kemasan  di indonesia</vt:lpstr>
      <vt:lpstr>Volume Produksi  2009-2015</vt:lpstr>
      <vt:lpstr>PowerPoint Presentation</vt:lpstr>
      <vt:lpstr>STANDAR NASIONAL INDONESIA</vt:lpstr>
      <vt:lpstr>Pembinaan dan Pengawasan</vt:lpstr>
      <vt:lpstr>Jenis dan Sumber Air Baku</vt:lpstr>
      <vt:lpstr>Sanksi</vt:lpstr>
      <vt:lpstr>Sanksi Lanjutan</vt:lpstr>
      <vt:lpstr>LEMBAGA SERTIFIKASI DAN LABORATORIUM PENGUJI SNI AMDK</vt:lpstr>
      <vt:lpstr>Latar Belakang TERBITNYA Permenperin NO. 78 TAHUN 2016</vt:lpstr>
      <vt:lpstr>Perbandingan antara  Permenperin 49/2012 dengan Permenperin 78/2016</vt:lpstr>
      <vt:lpstr>Perbandingan antara  Permenperin 49/2012 dengan Permenperin 78/2016</vt:lpstr>
      <vt:lpstr>PowerPoint Presentation</vt:lpstr>
      <vt:lpstr>SPPT SNI AMDK</vt:lpstr>
      <vt:lpstr>Kendala Penerbitan SPPT SNI AMDK</vt:lpstr>
      <vt:lpstr>Kendala Lain Industri AMDK (1)</vt:lpstr>
      <vt:lpstr>Kendala Lain Industri AMDK (2)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erlina</dc:creator>
  <cp:lastModifiedBy>HP</cp:lastModifiedBy>
  <cp:revision>227</cp:revision>
  <cp:lastPrinted>2017-01-18T01:58:18Z</cp:lastPrinted>
  <dcterms:created xsi:type="dcterms:W3CDTF">2016-02-09T02:58:08Z</dcterms:created>
  <dcterms:modified xsi:type="dcterms:W3CDTF">2017-01-18T02:06:22Z</dcterms:modified>
</cp:coreProperties>
</file>